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39"/>
  </p:notesMasterIdLst>
  <p:handoutMasterIdLst>
    <p:handoutMasterId r:id="rId40"/>
  </p:handoutMasterIdLst>
  <p:sldIdLst>
    <p:sldId id="284" r:id="rId5"/>
    <p:sldId id="288" r:id="rId6"/>
    <p:sldId id="391" r:id="rId7"/>
    <p:sldId id="313" r:id="rId8"/>
    <p:sldId id="287" r:id="rId9"/>
    <p:sldId id="294" r:id="rId10"/>
    <p:sldId id="386" r:id="rId11"/>
    <p:sldId id="312" r:id="rId12"/>
    <p:sldId id="315" r:id="rId13"/>
    <p:sldId id="392" r:id="rId14"/>
    <p:sldId id="316" r:id="rId15"/>
    <p:sldId id="318" r:id="rId16"/>
    <p:sldId id="388" r:id="rId17"/>
    <p:sldId id="389" r:id="rId18"/>
    <p:sldId id="390" r:id="rId19"/>
    <p:sldId id="393" r:id="rId20"/>
    <p:sldId id="387" r:id="rId21"/>
    <p:sldId id="322" r:id="rId22"/>
    <p:sldId id="323" r:id="rId23"/>
    <p:sldId id="324" r:id="rId24"/>
    <p:sldId id="394" r:id="rId25"/>
    <p:sldId id="331" r:id="rId26"/>
    <p:sldId id="330" r:id="rId27"/>
    <p:sldId id="328" r:id="rId28"/>
    <p:sldId id="329" r:id="rId29"/>
    <p:sldId id="385" r:id="rId30"/>
    <p:sldId id="377" r:id="rId31"/>
    <p:sldId id="378" r:id="rId32"/>
    <p:sldId id="379" r:id="rId33"/>
    <p:sldId id="380" r:id="rId34"/>
    <p:sldId id="383" r:id="rId35"/>
    <p:sldId id="381" r:id="rId36"/>
    <p:sldId id="396" r:id="rId37"/>
    <p:sldId id="310" r:id="rId38"/>
  </p:sldIdLst>
  <p:sldSz cx="9144000" cy="5143500" type="screen16x9"/>
  <p:notesSz cx="7010400" cy="9296400"/>
  <p:embeddedFontLst>
    <p:embeddedFont>
      <p:font typeface="BentonSans Book" panose="02000404020000020004" pitchFamily="2" charset="77"/>
      <p:regular r:id="rId41"/>
      <p:italic r:id="rId42"/>
    </p:embeddedFont>
    <p:embeddedFont>
      <p:font typeface="BentonSans Medium" panose="02000404020000020004" pitchFamily="2" charset="77"/>
      <p:regular r:id="rId43"/>
      <p:italic r:id="rId44"/>
      <p:boldItalic r:id="rId45"/>
    </p:embeddedFont>
    <p:embeddedFont>
      <p:font typeface="BentonSans Regular" panose="02000503000000020004" pitchFamily="2" charset="77"/>
      <p:regular r:id="rId46"/>
      <p:bold r:id="rId47"/>
      <p:italic r:id="rId48"/>
      <p:boldItalic r:id="rId49"/>
    </p:embeddedFont>
    <p:embeddedFont>
      <p:font typeface="BentonSansCond Black" panose="02000606040000020004" pitchFamily="2" charset="77"/>
      <p:bold r:id="rId50"/>
      <p:italic r:id="rId51"/>
      <p:boldItalic r:id="rId52"/>
    </p:embeddedFont>
    <p:embeddedFont>
      <p:font typeface="Georgia" panose="02040502050405020303" pitchFamily="18"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Source Sans Pro" panose="020B0503030403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24"/>
    <p:restoredTop sz="84494"/>
  </p:normalViewPr>
  <p:slideViewPr>
    <p:cSldViewPr snapToGrid="0">
      <p:cViewPr varScale="1">
        <p:scale>
          <a:sx n="60" d="100"/>
          <a:sy n="60" d="100"/>
        </p:scale>
        <p:origin x="192" y="1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68" d="100"/>
          <a:sy n="168" d="100"/>
        </p:scale>
        <p:origin x="6640"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2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317D0-EAB4-E74E-9200-7F4A0A540382}" type="doc">
      <dgm:prSet loTypeId="urn:microsoft.com/office/officeart/2008/layout/CaptionedPictures" loCatId="" qsTypeId="urn:microsoft.com/office/officeart/2005/8/quickstyle/simple1" qsCatId="simple" csTypeId="urn:microsoft.com/office/officeart/2005/8/colors/accent1_2" csCatId="accent1" phldr="1"/>
      <dgm:spPr/>
      <dgm:t>
        <a:bodyPr/>
        <a:lstStyle/>
        <a:p>
          <a:endParaRPr lang="en-US"/>
        </a:p>
      </dgm:t>
    </dgm:pt>
    <dgm:pt modelId="{73AF8BF6-828D-1840-9C74-A0A431631120}">
      <dgm:prSet phldrT="[Text]" custT="1"/>
      <dgm:spPr/>
      <dgm:t>
        <a:bodyPr/>
        <a:lstStyle/>
        <a:p>
          <a:r>
            <a:rPr lang="en-US" sz="1200" dirty="0">
              <a:solidFill>
                <a:schemeClr val="bg2"/>
              </a:solidFill>
              <a:latin typeface="BentonSans Book" panose="02000404020000020004" pitchFamily="2" charset="77"/>
            </a:rPr>
            <a:t>Jeff Stuckey</a:t>
          </a:r>
        </a:p>
      </dgm:t>
    </dgm:pt>
    <dgm:pt modelId="{C6A87850-6D36-7149-A088-D39046DC8A3E}" type="parTrans" cxnId="{00236A00-48AC-0343-B1AD-1785868D0755}">
      <dgm:prSet/>
      <dgm:spPr/>
      <dgm:t>
        <a:bodyPr/>
        <a:lstStyle/>
        <a:p>
          <a:endParaRPr lang="en-US"/>
        </a:p>
      </dgm:t>
    </dgm:pt>
    <dgm:pt modelId="{FC8D3473-0B94-AD46-9B5F-CE2DCF00CA35}" type="sibTrans" cxnId="{00236A00-48AC-0343-B1AD-1785868D0755}">
      <dgm:prSet/>
      <dgm:spPr/>
      <dgm:t>
        <a:bodyPr/>
        <a:lstStyle/>
        <a:p>
          <a:endParaRPr lang="en-US"/>
        </a:p>
      </dgm:t>
    </dgm:pt>
    <dgm:pt modelId="{E4AFAC8F-38FA-B640-BA67-4D9ACCBDDC41}">
      <dgm:prSet phldrT="[Text]" custT="1"/>
      <dgm:spPr>
        <a:noFill/>
      </dgm:spPr>
      <dgm:t>
        <a:bodyPr/>
        <a:lstStyle/>
        <a:p>
          <a:r>
            <a:rPr lang="en-US" sz="1200" dirty="0">
              <a:solidFill>
                <a:schemeClr val="bg2"/>
              </a:solidFill>
              <a:latin typeface="BentonSans Book" panose="02000404020000020004" pitchFamily="2" charset="77"/>
            </a:rPr>
            <a:t>Executive Director, Advancement</a:t>
          </a:r>
        </a:p>
      </dgm:t>
    </dgm:pt>
    <dgm:pt modelId="{91FFAF9F-30E7-6D41-9B70-47587BAF8DC9}" type="parTrans" cxnId="{891BEFAD-A966-D740-9C82-A68F695BB72D}">
      <dgm:prSet/>
      <dgm:spPr/>
      <dgm:t>
        <a:bodyPr/>
        <a:lstStyle/>
        <a:p>
          <a:endParaRPr lang="en-US"/>
        </a:p>
      </dgm:t>
    </dgm:pt>
    <dgm:pt modelId="{97C98484-9FC5-2349-9136-8B0FC7B65E2E}" type="sibTrans" cxnId="{891BEFAD-A966-D740-9C82-A68F695BB72D}">
      <dgm:prSet/>
      <dgm:spPr/>
      <dgm:t>
        <a:bodyPr/>
        <a:lstStyle/>
        <a:p>
          <a:endParaRPr lang="en-US"/>
        </a:p>
      </dgm:t>
    </dgm:pt>
    <dgm:pt modelId="{1525A70F-1FC4-6744-8894-56E6AC455CC9}">
      <dgm:prSet phldrT="[Text]" custT="1"/>
      <dgm:spPr/>
      <dgm:t>
        <a:bodyPr/>
        <a:lstStyle/>
        <a:p>
          <a:r>
            <a:rPr lang="en-US" sz="1200" dirty="0">
              <a:solidFill>
                <a:schemeClr val="bg2"/>
              </a:solidFill>
              <a:latin typeface="BentonSans Book" panose="02000404020000020004" pitchFamily="2" charset="77"/>
            </a:rPr>
            <a:t>Josh Lodolo</a:t>
          </a:r>
        </a:p>
      </dgm:t>
    </dgm:pt>
    <dgm:pt modelId="{D510A662-582F-F647-8384-B93337F001E5}" type="parTrans" cxnId="{4401F376-3433-0C44-813F-E934ADB82B3B}">
      <dgm:prSet/>
      <dgm:spPr/>
      <dgm:t>
        <a:bodyPr/>
        <a:lstStyle/>
        <a:p>
          <a:endParaRPr lang="en-US"/>
        </a:p>
      </dgm:t>
    </dgm:pt>
    <dgm:pt modelId="{C9FB025E-E447-3144-A7B0-C07C3413E55C}" type="sibTrans" cxnId="{4401F376-3433-0C44-813F-E934ADB82B3B}">
      <dgm:prSet/>
      <dgm:spPr/>
      <dgm:t>
        <a:bodyPr/>
        <a:lstStyle/>
        <a:p>
          <a:endParaRPr lang="en-US"/>
        </a:p>
      </dgm:t>
    </dgm:pt>
    <dgm:pt modelId="{438B6C68-C338-7042-8851-7E01A0CF7BFC}">
      <dgm:prSet phldrT="[Text]" custT="1"/>
      <dgm:spPr>
        <a:noFill/>
      </dgm:spPr>
      <dgm:t>
        <a:bodyPr/>
        <a:lstStyle/>
        <a:p>
          <a:r>
            <a:rPr lang="en-US" sz="1200" dirty="0">
              <a:solidFill>
                <a:schemeClr val="bg2"/>
              </a:solidFill>
              <a:latin typeface="BentonSans Book" panose="02000404020000020004" pitchFamily="2" charset="77"/>
            </a:rPr>
            <a:t>Senior Director, Advancement</a:t>
          </a:r>
        </a:p>
      </dgm:t>
    </dgm:pt>
    <dgm:pt modelId="{35E61C50-F624-8641-ABF9-0E964B6C9F88}" type="parTrans" cxnId="{7136046E-E971-6248-B0A1-F195870AAA74}">
      <dgm:prSet/>
      <dgm:spPr/>
      <dgm:t>
        <a:bodyPr/>
        <a:lstStyle/>
        <a:p>
          <a:endParaRPr lang="en-US"/>
        </a:p>
      </dgm:t>
    </dgm:pt>
    <dgm:pt modelId="{23EA0865-472A-F54C-8AF3-B9F36DC4CE62}" type="sibTrans" cxnId="{7136046E-E971-6248-B0A1-F195870AAA74}">
      <dgm:prSet/>
      <dgm:spPr/>
      <dgm:t>
        <a:bodyPr/>
        <a:lstStyle/>
        <a:p>
          <a:endParaRPr lang="en-US"/>
        </a:p>
      </dgm:t>
    </dgm:pt>
    <dgm:pt modelId="{1C4CF17F-0778-F044-8B9E-65CB2998FAC0}">
      <dgm:prSet phldrT="[Text]" custT="1"/>
      <dgm:spPr/>
      <dgm:t>
        <a:bodyPr/>
        <a:lstStyle/>
        <a:p>
          <a:r>
            <a:rPr lang="en-US" sz="1200" dirty="0">
              <a:solidFill>
                <a:schemeClr val="bg2"/>
              </a:solidFill>
              <a:latin typeface="BentonSans Book" panose="02000404020000020004" pitchFamily="2" charset="77"/>
            </a:rPr>
            <a:t>John Armstrong</a:t>
          </a:r>
        </a:p>
      </dgm:t>
    </dgm:pt>
    <dgm:pt modelId="{CF1FA49B-8AF9-BE47-9171-1E6190B61DA7}" type="parTrans" cxnId="{7BF7CFE8-9C20-BC47-B41E-F4B3B7D7BD53}">
      <dgm:prSet/>
      <dgm:spPr/>
      <dgm:t>
        <a:bodyPr/>
        <a:lstStyle/>
        <a:p>
          <a:endParaRPr lang="en-US"/>
        </a:p>
      </dgm:t>
    </dgm:pt>
    <dgm:pt modelId="{5712DAE7-0DB7-6B4E-96D8-0A07F137B638}" type="sibTrans" cxnId="{7BF7CFE8-9C20-BC47-B41E-F4B3B7D7BD53}">
      <dgm:prSet/>
      <dgm:spPr/>
      <dgm:t>
        <a:bodyPr/>
        <a:lstStyle/>
        <a:p>
          <a:endParaRPr lang="en-US"/>
        </a:p>
      </dgm:t>
    </dgm:pt>
    <dgm:pt modelId="{F3A7DF0F-3FF7-A447-9BBC-D2F11E262D3F}">
      <dgm:prSet phldrT="[Text]" custT="1"/>
      <dgm:spPr>
        <a:noFill/>
      </dgm:spPr>
      <dgm:t>
        <a:bodyPr/>
        <a:lstStyle/>
        <a:p>
          <a:r>
            <a:rPr lang="en-US" sz="1200" dirty="0">
              <a:solidFill>
                <a:schemeClr val="bg2"/>
              </a:solidFill>
              <a:latin typeface="BentonSans Book" panose="02000404020000020004" pitchFamily="2" charset="77"/>
            </a:rPr>
            <a:t>Director of Development</a:t>
          </a:r>
        </a:p>
      </dgm:t>
    </dgm:pt>
    <dgm:pt modelId="{E8B50C60-3C02-C742-B4F5-8DFA5888062A}" type="parTrans" cxnId="{50940E83-3C25-C841-95AC-E06406563CF7}">
      <dgm:prSet/>
      <dgm:spPr/>
      <dgm:t>
        <a:bodyPr/>
        <a:lstStyle/>
        <a:p>
          <a:endParaRPr lang="en-US"/>
        </a:p>
      </dgm:t>
    </dgm:pt>
    <dgm:pt modelId="{93F7A4F2-3268-9B47-B03D-E5C3C4206B07}" type="sibTrans" cxnId="{50940E83-3C25-C841-95AC-E06406563CF7}">
      <dgm:prSet/>
      <dgm:spPr/>
      <dgm:t>
        <a:bodyPr/>
        <a:lstStyle/>
        <a:p>
          <a:endParaRPr lang="en-US"/>
        </a:p>
      </dgm:t>
    </dgm:pt>
    <dgm:pt modelId="{5ED17652-D5C5-4742-893D-3853B008AC71}">
      <dgm:prSet custT="1"/>
      <dgm:spPr/>
      <dgm:t>
        <a:bodyPr/>
        <a:lstStyle/>
        <a:p>
          <a:r>
            <a:rPr lang="en-US" sz="1200" kern="1200" dirty="0">
              <a:solidFill>
                <a:schemeClr val="bg2"/>
              </a:solidFill>
              <a:latin typeface="BentonSans Book" panose="02000404020000020004" pitchFamily="2" charset="77"/>
            </a:rPr>
            <a:t>Pete Rhoda</a:t>
          </a:r>
        </a:p>
        <a:p>
          <a:r>
            <a:rPr lang="en-US" sz="1200" kern="1200" dirty="0">
              <a:solidFill>
                <a:schemeClr val="bg2"/>
              </a:solidFill>
              <a:latin typeface="BentonSans Book" panose="02000404020000020004" pitchFamily="2" charset="77"/>
            </a:rPr>
            <a:t>Director of Development</a:t>
          </a:r>
        </a:p>
      </dgm:t>
    </dgm:pt>
    <dgm:pt modelId="{77320BA9-302C-6840-BE0C-C60E2CAC484E}" type="parTrans" cxnId="{7BCF985E-C144-E842-ADEB-B561AF2785A4}">
      <dgm:prSet/>
      <dgm:spPr/>
      <dgm:t>
        <a:bodyPr/>
        <a:lstStyle/>
        <a:p>
          <a:endParaRPr lang="en-US"/>
        </a:p>
      </dgm:t>
    </dgm:pt>
    <dgm:pt modelId="{20BE6489-EFF0-CF4F-B183-6F52BF46A03A}" type="sibTrans" cxnId="{7BCF985E-C144-E842-ADEB-B561AF2785A4}">
      <dgm:prSet/>
      <dgm:spPr/>
      <dgm:t>
        <a:bodyPr/>
        <a:lstStyle/>
        <a:p>
          <a:endParaRPr lang="en-US"/>
        </a:p>
      </dgm:t>
    </dgm:pt>
    <dgm:pt modelId="{34961D1A-28F6-0E40-867C-401F164B661A}">
      <dgm:prSet custT="1"/>
      <dgm:spPr/>
      <dgm:t>
        <a:bodyPr/>
        <a:lstStyle/>
        <a:p>
          <a:r>
            <a:rPr lang="en-US" sz="1200" dirty="0">
              <a:solidFill>
                <a:schemeClr val="bg2"/>
              </a:solidFill>
              <a:latin typeface="BentonSans Book" panose="02000404020000020004" pitchFamily="2" charset="77"/>
            </a:rPr>
            <a:t>Gabrielle Sloan</a:t>
          </a:r>
        </a:p>
        <a:p>
          <a:r>
            <a:rPr lang="en-US" sz="1200" dirty="0">
              <a:solidFill>
                <a:schemeClr val="bg2"/>
              </a:solidFill>
              <a:latin typeface="BentonSans Book" panose="02000404020000020004" pitchFamily="2" charset="77"/>
            </a:rPr>
            <a:t>Director of Development</a:t>
          </a:r>
        </a:p>
      </dgm:t>
    </dgm:pt>
    <dgm:pt modelId="{84D574E9-3558-5145-B8D0-9980093A3B38}" type="parTrans" cxnId="{6BA5F217-AAF4-1C4D-9D53-C57EFE07E8B3}">
      <dgm:prSet/>
      <dgm:spPr/>
      <dgm:t>
        <a:bodyPr/>
        <a:lstStyle/>
        <a:p>
          <a:endParaRPr lang="en-US"/>
        </a:p>
      </dgm:t>
    </dgm:pt>
    <dgm:pt modelId="{0C353AB9-5505-694D-82AB-6E86CB9156E3}" type="sibTrans" cxnId="{6BA5F217-AAF4-1C4D-9D53-C57EFE07E8B3}">
      <dgm:prSet/>
      <dgm:spPr/>
      <dgm:t>
        <a:bodyPr/>
        <a:lstStyle/>
        <a:p>
          <a:endParaRPr lang="en-US"/>
        </a:p>
      </dgm:t>
    </dgm:pt>
    <dgm:pt modelId="{72A344F7-7D78-B941-B950-9B9A3E6C051B}">
      <dgm:prSet custT="1"/>
      <dgm:spPr/>
      <dgm:t>
        <a:bodyPr/>
        <a:lstStyle/>
        <a:p>
          <a:r>
            <a:rPr lang="en-US" sz="1200" dirty="0">
              <a:solidFill>
                <a:schemeClr val="bg2"/>
              </a:solidFill>
              <a:latin typeface="BentonSans Book" panose="02000404020000020004" pitchFamily="2" charset="77"/>
            </a:rPr>
            <a:t>Sue </a:t>
          </a:r>
          <a:r>
            <a:rPr lang="en-GB" sz="1200" dirty="0">
              <a:solidFill>
                <a:schemeClr val="bg2"/>
              </a:solidFill>
              <a:latin typeface="BentonSans Book" panose="02000404020000020004" pitchFamily="2" charset="77"/>
            </a:rPr>
            <a:t>Sgambelluri</a:t>
          </a:r>
        </a:p>
        <a:p>
          <a:r>
            <a:rPr lang="en-GB" sz="1200" dirty="0">
              <a:solidFill>
                <a:schemeClr val="bg2"/>
              </a:solidFill>
              <a:latin typeface="BentonSans Book" panose="02000404020000020004" pitchFamily="2" charset="77"/>
            </a:rPr>
            <a:t>Director of Development</a:t>
          </a:r>
          <a:endParaRPr lang="en-US" sz="1200" dirty="0">
            <a:solidFill>
              <a:schemeClr val="bg2"/>
            </a:solidFill>
            <a:latin typeface="BentonSans Book" panose="02000404020000020004" pitchFamily="2" charset="77"/>
          </a:endParaRPr>
        </a:p>
      </dgm:t>
    </dgm:pt>
    <dgm:pt modelId="{995D6890-4BBC-264C-9B5F-724C43CBA815}" type="parTrans" cxnId="{6434EE4D-E279-794D-A481-F18BA4F25B8B}">
      <dgm:prSet/>
      <dgm:spPr/>
      <dgm:t>
        <a:bodyPr/>
        <a:lstStyle/>
        <a:p>
          <a:endParaRPr lang="en-US"/>
        </a:p>
      </dgm:t>
    </dgm:pt>
    <dgm:pt modelId="{DDE5ADFA-0E8C-D842-B48E-341CD9EC3801}" type="sibTrans" cxnId="{6434EE4D-E279-794D-A481-F18BA4F25B8B}">
      <dgm:prSet/>
      <dgm:spPr/>
      <dgm:t>
        <a:bodyPr/>
        <a:lstStyle/>
        <a:p>
          <a:endParaRPr lang="en-US"/>
        </a:p>
      </dgm:t>
    </dgm:pt>
    <dgm:pt modelId="{E9F7BF35-68C6-9C4D-90D1-5ED95B68E923}" type="pres">
      <dgm:prSet presAssocID="{CDC317D0-EAB4-E74E-9200-7F4A0A540382}" presName="Name0" presStyleCnt="0">
        <dgm:presLayoutVars>
          <dgm:chMax/>
          <dgm:chPref/>
          <dgm:dir/>
        </dgm:presLayoutVars>
      </dgm:prSet>
      <dgm:spPr/>
    </dgm:pt>
    <dgm:pt modelId="{9841C87F-5EC1-964D-BC77-5DEA98F21D6D}" type="pres">
      <dgm:prSet presAssocID="{73AF8BF6-828D-1840-9C74-A0A431631120}" presName="composite" presStyleCnt="0">
        <dgm:presLayoutVars>
          <dgm:chMax val="1"/>
          <dgm:chPref val="1"/>
        </dgm:presLayoutVars>
      </dgm:prSet>
      <dgm:spPr/>
    </dgm:pt>
    <dgm:pt modelId="{CFE701B4-331C-C84D-96AD-9B9CCD0C82D3}" type="pres">
      <dgm:prSet presAssocID="{73AF8BF6-828D-1840-9C74-A0A431631120}" presName="Accent" presStyleLbl="trAlignAcc1" presStyleIdx="0" presStyleCnt="6">
        <dgm:presLayoutVars>
          <dgm:chMax val="0"/>
          <dgm:chPref val="0"/>
        </dgm:presLayoutVars>
      </dgm:prSet>
      <dgm:spPr/>
    </dgm:pt>
    <dgm:pt modelId="{6042A2D3-1690-F345-A321-B658E6CE20BE}" type="pres">
      <dgm:prSet presAssocID="{73AF8BF6-828D-1840-9C74-A0A431631120}" presName="Image" presStyleLbl="alignImgPlace1" presStyleIdx="0" presStyleCnt="6">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B819D18B-CCFC-3E4F-9BB7-1E1F81700159}" type="pres">
      <dgm:prSet presAssocID="{73AF8BF6-828D-1840-9C74-A0A431631120}" presName="ChildComposite" presStyleCnt="0"/>
      <dgm:spPr/>
    </dgm:pt>
    <dgm:pt modelId="{10B55359-3E3A-C946-9E88-3637EEBD491E}" type="pres">
      <dgm:prSet presAssocID="{73AF8BF6-828D-1840-9C74-A0A431631120}" presName="Child" presStyleLbl="node1" presStyleIdx="0" presStyleCnt="3" custScaleX="114424" custScaleY="141102" custLinFactNeighborX="4348" custLinFactNeighborY="32766">
        <dgm:presLayoutVars>
          <dgm:chMax val="0"/>
          <dgm:chPref val="0"/>
          <dgm:bulletEnabled val="1"/>
        </dgm:presLayoutVars>
      </dgm:prSet>
      <dgm:spPr/>
    </dgm:pt>
    <dgm:pt modelId="{B5299449-6F3D-7943-BA1D-9B6648F7C804}" type="pres">
      <dgm:prSet presAssocID="{73AF8BF6-828D-1840-9C74-A0A431631120}" presName="Parent" presStyleLbl="revTx" presStyleIdx="0" presStyleCnt="6" custLinFactNeighborX="56" custLinFactNeighborY="26419">
        <dgm:presLayoutVars>
          <dgm:chMax val="1"/>
          <dgm:chPref val="0"/>
          <dgm:bulletEnabled val="1"/>
        </dgm:presLayoutVars>
      </dgm:prSet>
      <dgm:spPr/>
    </dgm:pt>
    <dgm:pt modelId="{9A7BC177-15E0-5A47-8EC7-9C8CF6A4AC35}" type="pres">
      <dgm:prSet presAssocID="{FC8D3473-0B94-AD46-9B5F-CE2DCF00CA35}" presName="sibTrans" presStyleCnt="0"/>
      <dgm:spPr/>
    </dgm:pt>
    <dgm:pt modelId="{F63C987A-34CB-1544-9185-5596F542898D}" type="pres">
      <dgm:prSet presAssocID="{1525A70F-1FC4-6744-8894-56E6AC455CC9}" presName="composite" presStyleCnt="0">
        <dgm:presLayoutVars>
          <dgm:chMax val="1"/>
          <dgm:chPref val="1"/>
        </dgm:presLayoutVars>
      </dgm:prSet>
      <dgm:spPr/>
    </dgm:pt>
    <dgm:pt modelId="{8A71D23B-5978-FE4A-BE3A-0D1C661228F6}" type="pres">
      <dgm:prSet presAssocID="{1525A70F-1FC4-6744-8894-56E6AC455CC9}" presName="Accent" presStyleLbl="trAlignAcc1" presStyleIdx="1" presStyleCnt="6">
        <dgm:presLayoutVars>
          <dgm:chMax val="0"/>
          <dgm:chPref val="0"/>
        </dgm:presLayoutVars>
      </dgm:prSet>
      <dgm:spPr/>
    </dgm:pt>
    <dgm:pt modelId="{0078A3D8-7296-D247-964A-C1D4FE51BC9C}" type="pres">
      <dgm:prSet presAssocID="{1525A70F-1FC4-6744-8894-56E6AC455CC9}" presName="Image" presStyleLbl="alignImgPlace1" presStyleIdx="1" presStyleCnt="6">
        <dgm:presLayoutVars>
          <dgm:chMax val="0"/>
          <dgm:chPref val="0"/>
        </dgm:presLayoutVars>
      </dgm:prSet>
      <dgm:spPr>
        <a:blipFill>
          <a:blip xmlns:r="http://schemas.openxmlformats.org/officeDocument/2006/relationships" r:embed="rId2"/>
          <a:srcRect/>
          <a:stretch>
            <a:fillRect t="-9000" b="-9000"/>
          </a:stretch>
        </a:blipFill>
      </dgm:spPr>
    </dgm:pt>
    <dgm:pt modelId="{33722AD3-CA68-7240-8F45-114F570DBD27}" type="pres">
      <dgm:prSet presAssocID="{1525A70F-1FC4-6744-8894-56E6AC455CC9}" presName="ChildComposite" presStyleCnt="0"/>
      <dgm:spPr/>
    </dgm:pt>
    <dgm:pt modelId="{306C2E58-DA9F-C84B-B8A0-EA72058DB035}" type="pres">
      <dgm:prSet presAssocID="{1525A70F-1FC4-6744-8894-56E6AC455CC9}" presName="Child" presStyleLbl="node1" presStyleIdx="1" presStyleCnt="3" custScaleX="111589" custScaleY="141102" custLinFactNeighborX="0" custLinFactNeighborY="32766">
        <dgm:presLayoutVars>
          <dgm:chMax val="0"/>
          <dgm:chPref val="0"/>
          <dgm:bulletEnabled val="1"/>
        </dgm:presLayoutVars>
      </dgm:prSet>
      <dgm:spPr/>
    </dgm:pt>
    <dgm:pt modelId="{32C70D9E-EFD3-1B43-BFFF-27AF8D1EB913}" type="pres">
      <dgm:prSet presAssocID="{1525A70F-1FC4-6744-8894-56E6AC455CC9}" presName="Parent" presStyleLbl="revTx" presStyleIdx="1" presStyleCnt="6" custLinFactNeighborX="0" custLinFactNeighborY="34571">
        <dgm:presLayoutVars>
          <dgm:chMax val="1"/>
          <dgm:chPref val="0"/>
          <dgm:bulletEnabled val="1"/>
        </dgm:presLayoutVars>
      </dgm:prSet>
      <dgm:spPr/>
    </dgm:pt>
    <dgm:pt modelId="{EDD90F04-EEC0-F54E-A28F-7DBFAAFC8E5E}" type="pres">
      <dgm:prSet presAssocID="{C9FB025E-E447-3144-A7B0-C07C3413E55C}" presName="sibTrans" presStyleCnt="0"/>
      <dgm:spPr/>
    </dgm:pt>
    <dgm:pt modelId="{BA9F1702-4BBD-E945-8D8B-D7EA7C4DFA66}" type="pres">
      <dgm:prSet presAssocID="{1C4CF17F-0778-F044-8B9E-65CB2998FAC0}" presName="composite" presStyleCnt="0">
        <dgm:presLayoutVars>
          <dgm:chMax val="1"/>
          <dgm:chPref val="1"/>
        </dgm:presLayoutVars>
      </dgm:prSet>
      <dgm:spPr/>
    </dgm:pt>
    <dgm:pt modelId="{E4422BCF-4038-0949-9619-35F363CB30F7}" type="pres">
      <dgm:prSet presAssocID="{1C4CF17F-0778-F044-8B9E-65CB2998FAC0}" presName="Accent" presStyleLbl="trAlignAcc1" presStyleIdx="2" presStyleCnt="6">
        <dgm:presLayoutVars>
          <dgm:chMax val="0"/>
          <dgm:chPref val="0"/>
        </dgm:presLayoutVars>
      </dgm:prSet>
      <dgm:spPr/>
    </dgm:pt>
    <dgm:pt modelId="{C6C03E25-AD86-6244-B982-1F6523FFDE7C}" type="pres">
      <dgm:prSet presAssocID="{1C4CF17F-0778-F044-8B9E-65CB2998FAC0}" presName="Image" presStyleLbl="alignImgPlace1" presStyleIdx="2" presStyleCnt="6">
        <dgm:presLayoutVars>
          <dgm:chMax val="0"/>
          <dgm:chPref val="0"/>
        </dgm:presLayoutVars>
      </dgm:prSet>
      <dgm:spPr>
        <a:blipFill>
          <a:blip xmlns:r="http://schemas.openxmlformats.org/officeDocument/2006/relationships" r:embed="rId3"/>
          <a:srcRect/>
          <a:stretch>
            <a:fillRect t="-9000" b="-9000"/>
          </a:stretch>
        </a:blipFill>
      </dgm:spPr>
    </dgm:pt>
    <dgm:pt modelId="{D94707CB-3E26-6D4F-BE37-268C23C4A93D}" type="pres">
      <dgm:prSet presAssocID="{1C4CF17F-0778-F044-8B9E-65CB2998FAC0}" presName="ChildComposite" presStyleCnt="0"/>
      <dgm:spPr/>
    </dgm:pt>
    <dgm:pt modelId="{16280236-E999-384A-A102-8F9B3C26DCC3}" type="pres">
      <dgm:prSet presAssocID="{1C4CF17F-0778-F044-8B9E-65CB2998FAC0}" presName="Child" presStyleLbl="node1" presStyleIdx="2" presStyleCnt="3" custScaleY="141102" custLinFactNeighborX="868" custLinFactNeighborY="32766">
        <dgm:presLayoutVars>
          <dgm:chMax val="0"/>
          <dgm:chPref val="0"/>
          <dgm:bulletEnabled val="1"/>
        </dgm:presLayoutVars>
      </dgm:prSet>
      <dgm:spPr/>
    </dgm:pt>
    <dgm:pt modelId="{87DF23FC-5E4C-C94B-A452-ADD694E5681A}" type="pres">
      <dgm:prSet presAssocID="{1C4CF17F-0778-F044-8B9E-65CB2998FAC0}" presName="Parent" presStyleLbl="revTx" presStyleIdx="2" presStyleCnt="6" custLinFactNeighborX="-1646" custLinFactNeighborY="14950">
        <dgm:presLayoutVars>
          <dgm:chMax val="1"/>
          <dgm:chPref val="0"/>
          <dgm:bulletEnabled val="1"/>
        </dgm:presLayoutVars>
      </dgm:prSet>
      <dgm:spPr/>
    </dgm:pt>
    <dgm:pt modelId="{359A90E6-F1C9-3C4D-97AF-995B00EE223C}" type="pres">
      <dgm:prSet presAssocID="{5712DAE7-0DB7-6B4E-96D8-0A07F137B638}" presName="sibTrans" presStyleCnt="0"/>
      <dgm:spPr/>
    </dgm:pt>
    <dgm:pt modelId="{FD8DF15E-4FB4-574E-94DF-472816BC15C7}" type="pres">
      <dgm:prSet presAssocID="{5ED17652-D5C5-4742-893D-3853B008AC71}" presName="composite" presStyleCnt="0">
        <dgm:presLayoutVars>
          <dgm:chMax val="1"/>
          <dgm:chPref val="1"/>
        </dgm:presLayoutVars>
      </dgm:prSet>
      <dgm:spPr/>
    </dgm:pt>
    <dgm:pt modelId="{826274A9-AF8A-9A4E-A6C1-A99B273A7156}" type="pres">
      <dgm:prSet presAssocID="{5ED17652-D5C5-4742-893D-3853B008AC71}" presName="Accent" presStyleLbl="trAlignAcc1" presStyleIdx="3" presStyleCnt="6" custScaleY="100167">
        <dgm:presLayoutVars>
          <dgm:chMax val="0"/>
          <dgm:chPref val="0"/>
        </dgm:presLayoutVars>
      </dgm:prSet>
      <dgm:spPr/>
    </dgm:pt>
    <dgm:pt modelId="{D1562FFC-B997-5244-A5D9-214D34619C9C}" type="pres">
      <dgm:prSet presAssocID="{5ED17652-D5C5-4742-893D-3853B008AC71}" presName="Image" presStyleLbl="alignImgPlace1" presStyleIdx="3" presStyleCnt="6">
        <dgm:presLayoutVars>
          <dgm:chMax val="0"/>
          <dgm:chPref val="0"/>
        </dgm:presLayoutVars>
      </dgm:prSet>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 modelId="{4AE1D73D-106E-2644-B056-7B15FFE35F27}" type="pres">
      <dgm:prSet presAssocID="{5ED17652-D5C5-4742-893D-3853B008AC71}" presName="ChildComposite" presStyleCnt="0"/>
      <dgm:spPr/>
    </dgm:pt>
    <dgm:pt modelId="{AE7F247E-4CB8-BE48-96ED-AA6BCE9910E7}" type="pres">
      <dgm:prSet presAssocID="{5ED17652-D5C5-4742-893D-3853B008AC71}" presName="Child" presStyleLbl="node1" presStyleIdx="2" presStyleCnt="3">
        <dgm:presLayoutVars>
          <dgm:chMax val="0"/>
          <dgm:chPref val="0"/>
          <dgm:bulletEnabled val="1"/>
        </dgm:presLayoutVars>
      </dgm:prSet>
      <dgm:spPr/>
    </dgm:pt>
    <dgm:pt modelId="{3D8F2767-EB5A-3B4A-8978-F68244AD5A11}" type="pres">
      <dgm:prSet presAssocID="{5ED17652-D5C5-4742-893D-3853B008AC71}" presName="Parent" presStyleLbl="revTx" presStyleIdx="3" presStyleCnt="6" custScaleY="124965" custLinFactNeighborX="56" custLinFactNeighborY="9448">
        <dgm:presLayoutVars>
          <dgm:chMax val="1"/>
          <dgm:chPref val="0"/>
          <dgm:bulletEnabled val="1"/>
        </dgm:presLayoutVars>
      </dgm:prSet>
      <dgm:spPr/>
    </dgm:pt>
    <dgm:pt modelId="{DF9C7A08-FC19-2249-8E37-202E898469A0}" type="pres">
      <dgm:prSet presAssocID="{20BE6489-EFF0-CF4F-B183-6F52BF46A03A}" presName="sibTrans" presStyleCnt="0"/>
      <dgm:spPr/>
    </dgm:pt>
    <dgm:pt modelId="{C609FCD3-AE2E-9D47-8EF7-C83C063FF647}" type="pres">
      <dgm:prSet presAssocID="{72A344F7-7D78-B941-B950-9B9A3E6C051B}" presName="composite" presStyleCnt="0">
        <dgm:presLayoutVars>
          <dgm:chMax val="1"/>
          <dgm:chPref val="1"/>
        </dgm:presLayoutVars>
      </dgm:prSet>
      <dgm:spPr/>
    </dgm:pt>
    <dgm:pt modelId="{35281D2B-AEB0-C24E-9BBE-6D116D6BBABD}" type="pres">
      <dgm:prSet presAssocID="{72A344F7-7D78-B941-B950-9B9A3E6C051B}" presName="Accent" presStyleLbl="trAlignAcc1" presStyleIdx="4" presStyleCnt="6">
        <dgm:presLayoutVars>
          <dgm:chMax val="0"/>
          <dgm:chPref val="0"/>
        </dgm:presLayoutVars>
      </dgm:prSet>
      <dgm:spPr/>
    </dgm:pt>
    <dgm:pt modelId="{EB35D627-F4E4-474D-8F92-7452E2173386}" type="pres">
      <dgm:prSet presAssocID="{72A344F7-7D78-B941-B950-9B9A3E6C051B}" presName="Image" presStyleLbl="alignImgPlace1" presStyleIdx="4" presStyleCnt="6" custScaleY="105213" custLinFactNeighborX="0" custLinFactNeighborY="192">
        <dgm:presLayoutVars>
          <dgm:chMax val="0"/>
          <dgm:chPref val="0"/>
        </dgm:presLayoutVars>
      </dgm:prSet>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pt>
    <dgm:pt modelId="{737AD9CE-143E-8243-A3D5-53F979928BDC}" type="pres">
      <dgm:prSet presAssocID="{72A344F7-7D78-B941-B950-9B9A3E6C051B}" presName="ChildComposite" presStyleCnt="0"/>
      <dgm:spPr/>
    </dgm:pt>
    <dgm:pt modelId="{7C53C84C-99DD-E94A-847B-BCE79B36B506}" type="pres">
      <dgm:prSet presAssocID="{72A344F7-7D78-B941-B950-9B9A3E6C051B}" presName="Child" presStyleLbl="node1" presStyleIdx="2" presStyleCnt="3">
        <dgm:presLayoutVars>
          <dgm:chMax val="0"/>
          <dgm:chPref val="0"/>
          <dgm:bulletEnabled val="1"/>
        </dgm:presLayoutVars>
      </dgm:prSet>
      <dgm:spPr/>
    </dgm:pt>
    <dgm:pt modelId="{CF27D597-35AF-A94E-805F-9A001121CC97}" type="pres">
      <dgm:prSet presAssocID="{72A344F7-7D78-B941-B950-9B9A3E6C051B}" presName="Parent" presStyleLbl="revTx" presStyleIdx="4" presStyleCnt="6" custScaleY="100559" custLinFactNeighborX="0" custLinFactNeighborY="10875">
        <dgm:presLayoutVars>
          <dgm:chMax val="1"/>
          <dgm:chPref val="0"/>
          <dgm:bulletEnabled val="1"/>
        </dgm:presLayoutVars>
      </dgm:prSet>
      <dgm:spPr/>
    </dgm:pt>
    <dgm:pt modelId="{E722C7FC-8C43-AD4D-A234-30E5A4FCE6BA}" type="pres">
      <dgm:prSet presAssocID="{DDE5ADFA-0E8C-D842-B48E-341CD9EC3801}" presName="sibTrans" presStyleCnt="0"/>
      <dgm:spPr/>
    </dgm:pt>
    <dgm:pt modelId="{FF4CA3A7-B239-4E49-9361-B32998C9AE7C}" type="pres">
      <dgm:prSet presAssocID="{34961D1A-28F6-0E40-867C-401F164B661A}" presName="composite" presStyleCnt="0">
        <dgm:presLayoutVars>
          <dgm:chMax val="1"/>
          <dgm:chPref val="1"/>
        </dgm:presLayoutVars>
      </dgm:prSet>
      <dgm:spPr/>
    </dgm:pt>
    <dgm:pt modelId="{64ED5032-6752-A542-89BB-8DC3D0A976DC}" type="pres">
      <dgm:prSet presAssocID="{34961D1A-28F6-0E40-867C-401F164B661A}" presName="Accent" presStyleLbl="trAlignAcc1" presStyleIdx="5" presStyleCnt="6" custLinFactNeighborX="-243" custLinFactNeighborY="1654">
        <dgm:presLayoutVars>
          <dgm:chMax val="0"/>
          <dgm:chPref val="0"/>
        </dgm:presLayoutVars>
      </dgm:prSet>
      <dgm:spPr/>
    </dgm:pt>
    <dgm:pt modelId="{F8C4E457-E6AB-0947-B366-CCDCB31DCB02}" type="pres">
      <dgm:prSet presAssocID="{34961D1A-28F6-0E40-867C-401F164B661A}" presName="Image" presStyleLbl="alignImgPlace1" presStyleIdx="5" presStyleCnt="6" custLinFactNeighborY="0">
        <dgm:presLayoutVars>
          <dgm:chMax val="0"/>
          <dgm:chPref val="0"/>
        </dgm:presLayoutVars>
      </dgm:prSet>
      <dgm:spPr>
        <a:blipFill>
          <a:blip xmlns:r="http://schemas.openxmlformats.org/officeDocument/2006/relationships" r:embed="rId6"/>
          <a:srcRect/>
          <a:stretch>
            <a:fillRect t="-9000" b="-9000"/>
          </a:stretch>
        </a:blipFill>
      </dgm:spPr>
    </dgm:pt>
    <dgm:pt modelId="{6378E2AB-314C-A044-B781-F7976BA69560}" type="pres">
      <dgm:prSet presAssocID="{34961D1A-28F6-0E40-867C-401F164B661A}" presName="ChildComposite" presStyleCnt="0"/>
      <dgm:spPr/>
    </dgm:pt>
    <dgm:pt modelId="{0AE90C45-1374-A74B-91D1-453A8FDB0EC2}" type="pres">
      <dgm:prSet presAssocID="{34961D1A-28F6-0E40-867C-401F164B661A}" presName="Child" presStyleLbl="node1" presStyleIdx="2" presStyleCnt="3">
        <dgm:presLayoutVars>
          <dgm:chMax val="0"/>
          <dgm:chPref val="0"/>
          <dgm:bulletEnabled val="1"/>
        </dgm:presLayoutVars>
      </dgm:prSet>
      <dgm:spPr/>
    </dgm:pt>
    <dgm:pt modelId="{6C28416F-2BB4-7C4F-B729-BF26238CDBBE}" type="pres">
      <dgm:prSet presAssocID="{34961D1A-28F6-0E40-867C-401F164B661A}" presName="Parent" presStyleLbl="revTx" presStyleIdx="5" presStyleCnt="6" custScaleY="98236" custLinFactNeighborX="-1231" custLinFactNeighborY="7864">
        <dgm:presLayoutVars>
          <dgm:chMax val="1"/>
          <dgm:chPref val="0"/>
          <dgm:bulletEnabled val="1"/>
        </dgm:presLayoutVars>
      </dgm:prSet>
      <dgm:spPr/>
    </dgm:pt>
  </dgm:ptLst>
  <dgm:cxnLst>
    <dgm:cxn modelId="{00236A00-48AC-0343-B1AD-1785868D0755}" srcId="{CDC317D0-EAB4-E74E-9200-7F4A0A540382}" destId="{73AF8BF6-828D-1840-9C74-A0A431631120}" srcOrd="0" destOrd="0" parTransId="{C6A87850-6D36-7149-A088-D39046DC8A3E}" sibTransId="{FC8D3473-0B94-AD46-9B5F-CE2DCF00CA35}"/>
    <dgm:cxn modelId="{2E11170E-D4A2-7C47-8313-CEE2397C9735}" type="presOf" srcId="{438B6C68-C338-7042-8851-7E01A0CF7BFC}" destId="{306C2E58-DA9F-C84B-B8A0-EA72058DB035}" srcOrd="0" destOrd="0" presId="urn:microsoft.com/office/officeart/2008/layout/CaptionedPictures"/>
    <dgm:cxn modelId="{6BA5F217-AAF4-1C4D-9D53-C57EFE07E8B3}" srcId="{CDC317D0-EAB4-E74E-9200-7F4A0A540382}" destId="{34961D1A-28F6-0E40-867C-401F164B661A}" srcOrd="5" destOrd="0" parTransId="{84D574E9-3558-5145-B8D0-9980093A3B38}" sibTransId="{0C353AB9-5505-694D-82AB-6E86CB9156E3}"/>
    <dgm:cxn modelId="{6434EE4D-E279-794D-A481-F18BA4F25B8B}" srcId="{CDC317D0-EAB4-E74E-9200-7F4A0A540382}" destId="{72A344F7-7D78-B941-B950-9B9A3E6C051B}" srcOrd="4" destOrd="0" parTransId="{995D6890-4BBC-264C-9B5F-724C43CBA815}" sibTransId="{DDE5ADFA-0E8C-D842-B48E-341CD9EC3801}"/>
    <dgm:cxn modelId="{D048484F-42F6-CF4B-946B-A47194D0B948}" type="presOf" srcId="{CDC317D0-EAB4-E74E-9200-7F4A0A540382}" destId="{E9F7BF35-68C6-9C4D-90D1-5ED95B68E923}" srcOrd="0" destOrd="0" presId="urn:microsoft.com/office/officeart/2008/layout/CaptionedPictures"/>
    <dgm:cxn modelId="{840A7150-8F86-FF45-98B6-E443B79A9AF9}" type="presOf" srcId="{F3A7DF0F-3FF7-A447-9BBC-D2F11E262D3F}" destId="{16280236-E999-384A-A102-8F9B3C26DCC3}" srcOrd="0" destOrd="0" presId="urn:microsoft.com/office/officeart/2008/layout/CaptionedPictures"/>
    <dgm:cxn modelId="{7BCF985E-C144-E842-ADEB-B561AF2785A4}" srcId="{CDC317D0-EAB4-E74E-9200-7F4A0A540382}" destId="{5ED17652-D5C5-4742-893D-3853B008AC71}" srcOrd="3" destOrd="0" parTransId="{77320BA9-302C-6840-BE0C-C60E2CAC484E}" sibTransId="{20BE6489-EFF0-CF4F-B183-6F52BF46A03A}"/>
    <dgm:cxn modelId="{B949106C-E057-8544-819C-5C1EF7760347}" type="presOf" srcId="{34961D1A-28F6-0E40-867C-401F164B661A}" destId="{6C28416F-2BB4-7C4F-B729-BF26238CDBBE}" srcOrd="0" destOrd="0" presId="urn:microsoft.com/office/officeart/2008/layout/CaptionedPictures"/>
    <dgm:cxn modelId="{7136046E-E971-6248-B0A1-F195870AAA74}" srcId="{1525A70F-1FC4-6744-8894-56E6AC455CC9}" destId="{438B6C68-C338-7042-8851-7E01A0CF7BFC}" srcOrd="0" destOrd="0" parTransId="{35E61C50-F624-8641-ABF9-0E964B6C9F88}" sibTransId="{23EA0865-472A-F54C-8AF3-B9F36DC4CE62}"/>
    <dgm:cxn modelId="{C3F6AB73-9C2F-2441-AE1B-809ED8577DEC}" type="presOf" srcId="{72A344F7-7D78-B941-B950-9B9A3E6C051B}" destId="{CF27D597-35AF-A94E-805F-9A001121CC97}" srcOrd="0" destOrd="0" presId="urn:microsoft.com/office/officeart/2008/layout/CaptionedPictures"/>
    <dgm:cxn modelId="{4401F376-3433-0C44-813F-E934ADB82B3B}" srcId="{CDC317D0-EAB4-E74E-9200-7F4A0A540382}" destId="{1525A70F-1FC4-6744-8894-56E6AC455CC9}" srcOrd="1" destOrd="0" parTransId="{D510A662-582F-F647-8384-B93337F001E5}" sibTransId="{C9FB025E-E447-3144-A7B0-C07C3413E55C}"/>
    <dgm:cxn modelId="{98E47B7A-9345-714D-8A13-81B0004B0A04}" type="presOf" srcId="{5ED17652-D5C5-4742-893D-3853B008AC71}" destId="{3D8F2767-EB5A-3B4A-8978-F68244AD5A11}" srcOrd="0" destOrd="0" presId="urn:microsoft.com/office/officeart/2008/layout/CaptionedPictures"/>
    <dgm:cxn modelId="{50940E83-3C25-C841-95AC-E06406563CF7}" srcId="{1C4CF17F-0778-F044-8B9E-65CB2998FAC0}" destId="{F3A7DF0F-3FF7-A447-9BBC-D2F11E262D3F}" srcOrd="0" destOrd="0" parTransId="{E8B50C60-3C02-C742-B4F5-8DFA5888062A}" sibTransId="{93F7A4F2-3268-9B47-B03D-E5C3C4206B07}"/>
    <dgm:cxn modelId="{1282DD8F-FCAF-3349-8B8F-AD15D45728D2}" type="presOf" srcId="{73AF8BF6-828D-1840-9C74-A0A431631120}" destId="{B5299449-6F3D-7943-BA1D-9B6648F7C804}" srcOrd="0" destOrd="0" presId="urn:microsoft.com/office/officeart/2008/layout/CaptionedPictures"/>
    <dgm:cxn modelId="{891BEFAD-A966-D740-9C82-A68F695BB72D}" srcId="{73AF8BF6-828D-1840-9C74-A0A431631120}" destId="{E4AFAC8F-38FA-B640-BA67-4D9ACCBDDC41}" srcOrd="0" destOrd="0" parTransId="{91FFAF9F-30E7-6D41-9B70-47587BAF8DC9}" sibTransId="{97C98484-9FC5-2349-9136-8B0FC7B65E2E}"/>
    <dgm:cxn modelId="{7E9B36BD-DE27-C74D-8580-1A387FAF078F}" type="presOf" srcId="{1525A70F-1FC4-6744-8894-56E6AC455CC9}" destId="{32C70D9E-EFD3-1B43-BFFF-27AF8D1EB913}" srcOrd="0" destOrd="0" presId="urn:microsoft.com/office/officeart/2008/layout/CaptionedPictures"/>
    <dgm:cxn modelId="{B66A18DA-0915-A84F-83BB-AC10667190E8}" type="presOf" srcId="{1C4CF17F-0778-F044-8B9E-65CB2998FAC0}" destId="{87DF23FC-5E4C-C94B-A452-ADD694E5681A}" srcOrd="0" destOrd="0" presId="urn:microsoft.com/office/officeart/2008/layout/CaptionedPictures"/>
    <dgm:cxn modelId="{1CEE46E5-16E4-A140-9C0F-713ED89A7AF6}" type="presOf" srcId="{E4AFAC8F-38FA-B640-BA67-4D9ACCBDDC41}" destId="{10B55359-3E3A-C946-9E88-3637EEBD491E}" srcOrd="0" destOrd="0" presId="urn:microsoft.com/office/officeart/2008/layout/CaptionedPictures"/>
    <dgm:cxn modelId="{7BF7CFE8-9C20-BC47-B41E-F4B3B7D7BD53}" srcId="{CDC317D0-EAB4-E74E-9200-7F4A0A540382}" destId="{1C4CF17F-0778-F044-8B9E-65CB2998FAC0}" srcOrd="2" destOrd="0" parTransId="{CF1FA49B-8AF9-BE47-9171-1E6190B61DA7}" sibTransId="{5712DAE7-0DB7-6B4E-96D8-0A07F137B638}"/>
    <dgm:cxn modelId="{FC247F18-FFA9-1B40-9718-06CA74B73624}" type="presParOf" srcId="{E9F7BF35-68C6-9C4D-90D1-5ED95B68E923}" destId="{9841C87F-5EC1-964D-BC77-5DEA98F21D6D}" srcOrd="0" destOrd="0" presId="urn:microsoft.com/office/officeart/2008/layout/CaptionedPictures"/>
    <dgm:cxn modelId="{FCDD8FAD-6FBC-0349-95A1-5D9B892BDC68}" type="presParOf" srcId="{9841C87F-5EC1-964D-BC77-5DEA98F21D6D}" destId="{CFE701B4-331C-C84D-96AD-9B9CCD0C82D3}" srcOrd="0" destOrd="0" presId="urn:microsoft.com/office/officeart/2008/layout/CaptionedPictures"/>
    <dgm:cxn modelId="{9A20A2BA-74CF-3541-B57A-849237858635}" type="presParOf" srcId="{9841C87F-5EC1-964D-BC77-5DEA98F21D6D}" destId="{6042A2D3-1690-F345-A321-B658E6CE20BE}" srcOrd="1" destOrd="0" presId="urn:microsoft.com/office/officeart/2008/layout/CaptionedPictures"/>
    <dgm:cxn modelId="{FF028876-A908-6D46-90CF-0178FDFFCA42}" type="presParOf" srcId="{9841C87F-5EC1-964D-BC77-5DEA98F21D6D}" destId="{B819D18B-CCFC-3E4F-9BB7-1E1F81700159}" srcOrd="2" destOrd="0" presId="urn:microsoft.com/office/officeart/2008/layout/CaptionedPictures"/>
    <dgm:cxn modelId="{FF06D287-A4EA-3F43-8B2A-3245A852DD6E}" type="presParOf" srcId="{B819D18B-CCFC-3E4F-9BB7-1E1F81700159}" destId="{10B55359-3E3A-C946-9E88-3637EEBD491E}" srcOrd="0" destOrd="0" presId="urn:microsoft.com/office/officeart/2008/layout/CaptionedPictures"/>
    <dgm:cxn modelId="{218A04C0-64A2-7F42-BE1F-F9454915DA22}" type="presParOf" srcId="{B819D18B-CCFC-3E4F-9BB7-1E1F81700159}" destId="{B5299449-6F3D-7943-BA1D-9B6648F7C804}" srcOrd="1" destOrd="0" presId="urn:microsoft.com/office/officeart/2008/layout/CaptionedPictures"/>
    <dgm:cxn modelId="{C447679B-CD7E-6F45-B3CF-D584B30EA9BF}" type="presParOf" srcId="{E9F7BF35-68C6-9C4D-90D1-5ED95B68E923}" destId="{9A7BC177-15E0-5A47-8EC7-9C8CF6A4AC35}" srcOrd="1" destOrd="0" presId="urn:microsoft.com/office/officeart/2008/layout/CaptionedPictures"/>
    <dgm:cxn modelId="{B0353EEF-7680-904D-9F0C-F563E899EBB8}" type="presParOf" srcId="{E9F7BF35-68C6-9C4D-90D1-5ED95B68E923}" destId="{F63C987A-34CB-1544-9185-5596F542898D}" srcOrd="2" destOrd="0" presId="urn:microsoft.com/office/officeart/2008/layout/CaptionedPictures"/>
    <dgm:cxn modelId="{23058B3E-D10D-074E-BBA2-A481176FA3C3}" type="presParOf" srcId="{F63C987A-34CB-1544-9185-5596F542898D}" destId="{8A71D23B-5978-FE4A-BE3A-0D1C661228F6}" srcOrd="0" destOrd="0" presId="urn:microsoft.com/office/officeart/2008/layout/CaptionedPictures"/>
    <dgm:cxn modelId="{AFC502BC-07BA-AD46-B0A4-36ADD60827BF}" type="presParOf" srcId="{F63C987A-34CB-1544-9185-5596F542898D}" destId="{0078A3D8-7296-D247-964A-C1D4FE51BC9C}" srcOrd="1" destOrd="0" presId="urn:microsoft.com/office/officeart/2008/layout/CaptionedPictures"/>
    <dgm:cxn modelId="{DE5ECE33-489B-1542-BF00-14F1F58D64FC}" type="presParOf" srcId="{F63C987A-34CB-1544-9185-5596F542898D}" destId="{33722AD3-CA68-7240-8F45-114F570DBD27}" srcOrd="2" destOrd="0" presId="urn:microsoft.com/office/officeart/2008/layout/CaptionedPictures"/>
    <dgm:cxn modelId="{1CE68802-97F5-1F4E-AB9E-A6AAB7534F90}" type="presParOf" srcId="{33722AD3-CA68-7240-8F45-114F570DBD27}" destId="{306C2E58-DA9F-C84B-B8A0-EA72058DB035}" srcOrd="0" destOrd="0" presId="urn:microsoft.com/office/officeart/2008/layout/CaptionedPictures"/>
    <dgm:cxn modelId="{ADBAEEB3-1540-9042-90BA-FD825DB83F0B}" type="presParOf" srcId="{33722AD3-CA68-7240-8F45-114F570DBD27}" destId="{32C70D9E-EFD3-1B43-BFFF-27AF8D1EB913}" srcOrd="1" destOrd="0" presId="urn:microsoft.com/office/officeart/2008/layout/CaptionedPictures"/>
    <dgm:cxn modelId="{A693FD16-ECCC-D54D-B70D-9C2CB30A498A}" type="presParOf" srcId="{E9F7BF35-68C6-9C4D-90D1-5ED95B68E923}" destId="{EDD90F04-EEC0-F54E-A28F-7DBFAAFC8E5E}" srcOrd="3" destOrd="0" presId="urn:microsoft.com/office/officeart/2008/layout/CaptionedPictures"/>
    <dgm:cxn modelId="{6DC51BE0-3F4B-3F49-B3F1-5BCF8B9DD103}" type="presParOf" srcId="{E9F7BF35-68C6-9C4D-90D1-5ED95B68E923}" destId="{BA9F1702-4BBD-E945-8D8B-D7EA7C4DFA66}" srcOrd="4" destOrd="0" presId="urn:microsoft.com/office/officeart/2008/layout/CaptionedPictures"/>
    <dgm:cxn modelId="{8EC6F343-0590-FB41-988C-089FDE72F05E}" type="presParOf" srcId="{BA9F1702-4BBD-E945-8D8B-D7EA7C4DFA66}" destId="{E4422BCF-4038-0949-9619-35F363CB30F7}" srcOrd="0" destOrd="0" presId="urn:microsoft.com/office/officeart/2008/layout/CaptionedPictures"/>
    <dgm:cxn modelId="{D743494A-F7AD-C04A-A676-99879D5409F3}" type="presParOf" srcId="{BA9F1702-4BBD-E945-8D8B-D7EA7C4DFA66}" destId="{C6C03E25-AD86-6244-B982-1F6523FFDE7C}" srcOrd="1" destOrd="0" presId="urn:microsoft.com/office/officeart/2008/layout/CaptionedPictures"/>
    <dgm:cxn modelId="{3669D4B4-DAA8-4048-B1A9-41ADF6A1B5AF}" type="presParOf" srcId="{BA9F1702-4BBD-E945-8D8B-D7EA7C4DFA66}" destId="{D94707CB-3E26-6D4F-BE37-268C23C4A93D}" srcOrd="2" destOrd="0" presId="urn:microsoft.com/office/officeart/2008/layout/CaptionedPictures"/>
    <dgm:cxn modelId="{B088947B-2937-304A-997F-90B8F5EBACD2}" type="presParOf" srcId="{D94707CB-3E26-6D4F-BE37-268C23C4A93D}" destId="{16280236-E999-384A-A102-8F9B3C26DCC3}" srcOrd="0" destOrd="0" presId="urn:microsoft.com/office/officeart/2008/layout/CaptionedPictures"/>
    <dgm:cxn modelId="{CD41BA9F-3C88-0549-869E-9D0C08B51C15}" type="presParOf" srcId="{D94707CB-3E26-6D4F-BE37-268C23C4A93D}" destId="{87DF23FC-5E4C-C94B-A452-ADD694E5681A}" srcOrd="1" destOrd="0" presId="urn:microsoft.com/office/officeart/2008/layout/CaptionedPictures"/>
    <dgm:cxn modelId="{87187AB6-D6DC-7143-831D-E7D5BD4B71C4}" type="presParOf" srcId="{E9F7BF35-68C6-9C4D-90D1-5ED95B68E923}" destId="{359A90E6-F1C9-3C4D-97AF-995B00EE223C}" srcOrd="5" destOrd="0" presId="urn:microsoft.com/office/officeart/2008/layout/CaptionedPictures"/>
    <dgm:cxn modelId="{6FF9AA04-2CC1-AD4D-8A5D-080C32FF45D2}" type="presParOf" srcId="{E9F7BF35-68C6-9C4D-90D1-5ED95B68E923}" destId="{FD8DF15E-4FB4-574E-94DF-472816BC15C7}" srcOrd="6" destOrd="0" presId="urn:microsoft.com/office/officeart/2008/layout/CaptionedPictures"/>
    <dgm:cxn modelId="{36CBD05A-6C02-CB49-B4D1-A97F7443F649}" type="presParOf" srcId="{FD8DF15E-4FB4-574E-94DF-472816BC15C7}" destId="{826274A9-AF8A-9A4E-A6C1-A99B273A7156}" srcOrd="0" destOrd="0" presId="urn:microsoft.com/office/officeart/2008/layout/CaptionedPictures"/>
    <dgm:cxn modelId="{529A3644-86BA-D743-B628-BF9C4E5EEA08}" type="presParOf" srcId="{FD8DF15E-4FB4-574E-94DF-472816BC15C7}" destId="{D1562FFC-B997-5244-A5D9-214D34619C9C}" srcOrd="1" destOrd="0" presId="urn:microsoft.com/office/officeart/2008/layout/CaptionedPictures"/>
    <dgm:cxn modelId="{260A8149-B2A9-FA41-A03C-D3C04A2ADBEB}" type="presParOf" srcId="{FD8DF15E-4FB4-574E-94DF-472816BC15C7}" destId="{4AE1D73D-106E-2644-B056-7B15FFE35F27}" srcOrd="2" destOrd="0" presId="urn:microsoft.com/office/officeart/2008/layout/CaptionedPictures"/>
    <dgm:cxn modelId="{F9FCF152-FF8B-EC40-B29A-EA2EC01A3D23}" type="presParOf" srcId="{4AE1D73D-106E-2644-B056-7B15FFE35F27}" destId="{AE7F247E-4CB8-BE48-96ED-AA6BCE9910E7}" srcOrd="0" destOrd="0" presId="urn:microsoft.com/office/officeart/2008/layout/CaptionedPictures"/>
    <dgm:cxn modelId="{E1DA58A8-04CD-DF47-8C37-460956650EF0}" type="presParOf" srcId="{4AE1D73D-106E-2644-B056-7B15FFE35F27}" destId="{3D8F2767-EB5A-3B4A-8978-F68244AD5A11}" srcOrd="1" destOrd="0" presId="urn:microsoft.com/office/officeart/2008/layout/CaptionedPictures"/>
    <dgm:cxn modelId="{8FE04FF6-E4F6-D441-99DA-C08AF0C7121D}" type="presParOf" srcId="{E9F7BF35-68C6-9C4D-90D1-5ED95B68E923}" destId="{DF9C7A08-FC19-2249-8E37-202E898469A0}" srcOrd="7" destOrd="0" presId="urn:microsoft.com/office/officeart/2008/layout/CaptionedPictures"/>
    <dgm:cxn modelId="{BB2267FE-3784-2341-B180-10B512396643}" type="presParOf" srcId="{E9F7BF35-68C6-9C4D-90D1-5ED95B68E923}" destId="{C609FCD3-AE2E-9D47-8EF7-C83C063FF647}" srcOrd="8" destOrd="0" presId="urn:microsoft.com/office/officeart/2008/layout/CaptionedPictures"/>
    <dgm:cxn modelId="{9B78B7DF-B48F-664C-987C-C2DFF2652197}" type="presParOf" srcId="{C609FCD3-AE2E-9D47-8EF7-C83C063FF647}" destId="{35281D2B-AEB0-C24E-9BBE-6D116D6BBABD}" srcOrd="0" destOrd="0" presId="urn:microsoft.com/office/officeart/2008/layout/CaptionedPictures"/>
    <dgm:cxn modelId="{EB3E9CC1-0112-6C4B-8AE1-0137FB106E4B}" type="presParOf" srcId="{C609FCD3-AE2E-9D47-8EF7-C83C063FF647}" destId="{EB35D627-F4E4-474D-8F92-7452E2173386}" srcOrd="1" destOrd="0" presId="urn:microsoft.com/office/officeart/2008/layout/CaptionedPictures"/>
    <dgm:cxn modelId="{067E7C9C-C70C-9240-988A-6C24ADBCA4FB}" type="presParOf" srcId="{C609FCD3-AE2E-9D47-8EF7-C83C063FF647}" destId="{737AD9CE-143E-8243-A3D5-53F979928BDC}" srcOrd="2" destOrd="0" presId="urn:microsoft.com/office/officeart/2008/layout/CaptionedPictures"/>
    <dgm:cxn modelId="{4256132F-DFD7-3B44-97CC-FED7BBB185CF}" type="presParOf" srcId="{737AD9CE-143E-8243-A3D5-53F979928BDC}" destId="{7C53C84C-99DD-E94A-847B-BCE79B36B506}" srcOrd="0" destOrd="0" presId="urn:microsoft.com/office/officeart/2008/layout/CaptionedPictures"/>
    <dgm:cxn modelId="{0ACF54DF-B632-A243-AFBC-91AA29429101}" type="presParOf" srcId="{737AD9CE-143E-8243-A3D5-53F979928BDC}" destId="{CF27D597-35AF-A94E-805F-9A001121CC97}" srcOrd="1" destOrd="0" presId="urn:microsoft.com/office/officeart/2008/layout/CaptionedPictures"/>
    <dgm:cxn modelId="{94FA554B-0E3E-0044-9C89-31F804631172}" type="presParOf" srcId="{E9F7BF35-68C6-9C4D-90D1-5ED95B68E923}" destId="{E722C7FC-8C43-AD4D-A234-30E5A4FCE6BA}" srcOrd="9" destOrd="0" presId="urn:microsoft.com/office/officeart/2008/layout/CaptionedPictures"/>
    <dgm:cxn modelId="{0C368E0A-DE33-1A4F-A646-12CE92864F31}" type="presParOf" srcId="{E9F7BF35-68C6-9C4D-90D1-5ED95B68E923}" destId="{FF4CA3A7-B239-4E49-9361-B32998C9AE7C}" srcOrd="10" destOrd="0" presId="urn:microsoft.com/office/officeart/2008/layout/CaptionedPictures"/>
    <dgm:cxn modelId="{01BDB736-0037-C646-8732-C323A18BEB02}" type="presParOf" srcId="{FF4CA3A7-B239-4E49-9361-B32998C9AE7C}" destId="{64ED5032-6752-A542-89BB-8DC3D0A976DC}" srcOrd="0" destOrd="0" presId="urn:microsoft.com/office/officeart/2008/layout/CaptionedPictures"/>
    <dgm:cxn modelId="{F3853E0E-821C-4D41-9607-11CDF6094174}" type="presParOf" srcId="{FF4CA3A7-B239-4E49-9361-B32998C9AE7C}" destId="{F8C4E457-E6AB-0947-B366-CCDCB31DCB02}" srcOrd="1" destOrd="0" presId="urn:microsoft.com/office/officeart/2008/layout/CaptionedPictures"/>
    <dgm:cxn modelId="{5ADA78DB-8288-4342-9E74-58956CFFDB08}" type="presParOf" srcId="{FF4CA3A7-B239-4E49-9361-B32998C9AE7C}" destId="{6378E2AB-314C-A044-B781-F7976BA69560}" srcOrd="2" destOrd="0" presId="urn:microsoft.com/office/officeart/2008/layout/CaptionedPictures"/>
    <dgm:cxn modelId="{70C7DECB-4145-5D4E-A362-88E15AF79B62}" type="presParOf" srcId="{6378E2AB-314C-A044-B781-F7976BA69560}" destId="{0AE90C45-1374-A74B-91D1-453A8FDB0EC2}" srcOrd="0" destOrd="0" presId="urn:microsoft.com/office/officeart/2008/layout/CaptionedPictures"/>
    <dgm:cxn modelId="{8EE684DF-741C-6346-9C90-53A042779DE4}" type="presParOf" srcId="{6378E2AB-314C-A044-B781-F7976BA69560}" destId="{6C28416F-2BB4-7C4F-B729-BF26238CDBBE}" srcOrd="1" destOrd="0" presId="urn:microsoft.com/office/officeart/2008/layout/CaptionedPictures"/>
  </dgm:cxnLst>
  <dgm:bg/>
  <dgm:whol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701B4-331C-C84D-96AD-9B9CCD0C82D3}">
      <dsp:nvSpPr>
        <dsp:cNvPr id="0" name=""/>
        <dsp:cNvSpPr/>
      </dsp:nvSpPr>
      <dsp:spPr>
        <a:xfrm>
          <a:off x="595051" y="71910"/>
          <a:ext cx="1562579" cy="18383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42A2D3-1690-F345-A321-B658E6CE20BE}">
      <dsp:nvSpPr>
        <dsp:cNvPr id="0" name=""/>
        <dsp:cNvSpPr/>
      </dsp:nvSpPr>
      <dsp:spPr>
        <a:xfrm>
          <a:off x="673180" y="145443"/>
          <a:ext cx="1406321" cy="119491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55359-3E3A-C946-9E88-3637EEBD491E}">
      <dsp:nvSpPr>
        <dsp:cNvPr id="0" name=""/>
        <dsp:cNvSpPr/>
      </dsp:nvSpPr>
      <dsp:spPr>
        <a:xfrm>
          <a:off x="632903" y="1530266"/>
          <a:ext cx="1609169" cy="440945"/>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Executive Director, Advancement</a:t>
          </a:r>
        </a:p>
      </dsp:txBody>
      <dsp:txXfrm>
        <a:off x="632903" y="1530266"/>
        <a:ext cx="1609169" cy="440945"/>
      </dsp:txXfrm>
    </dsp:sp>
    <dsp:sp modelId="{B5299449-6F3D-7943-BA1D-9B6648F7C804}">
      <dsp:nvSpPr>
        <dsp:cNvPr id="0" name=""/>
        <dsp:cNvSpPr/>
      </dsp:nvSpPr>
      <dsp:spPr>
        <a:xfrm>
          <a:off x="673968" y="1356817"/>
          <a:ext cx="1406321" cy="18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Jeff Stuckey</a:t>
          </a:r>
        </a:p>
      </dsp:txBody>
      <dsp:txXfrm>
        <a:off x="673968" y="1356817"/>
        <a:ext cx="1406321" cy="183847"/>
      </dsp:txXfrm>
    </dsp:sp>
    <dsp:sp modelId="{8A71D23B-5978-FE4A-BE3A-0D1C661228F6}">
      <dsp:nvSpPr>
        <dsp:cNvPr id="0" name=""/>
        <dsp:cNvSpPr/>
      </dsp:nvSpPr>
      <dsp:spPr>
        <a:xfrm>
          <a:off x="2483770" y="71910"/>
          <a:ext cx="1562579" cy="18383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78A3D8-7296-D247-964A-C1D4FE51BC9C}">
      <dsp:nvSpPr>
        <dsp:cNvPr id="0" name=""/>
        <dsp:cNvSpPr/>
      </dsp:nvSpPr>
      <dsp:spPr>
        <a:xfrm>
          <a:off x="2561899" y="145443"/>
          <a:ext cx="1406321" cy="1194914"/>
        </a:xfrm>
        <a:prstGeom prst="rect">
          <a:avLst/>
        </a:prstGeom>
        <a:blipFill>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C2E58-DA9F-C84B-B8A0-EA72058DB035}">
      <dsp:nvSpPr>
        <dsp:cNvPr id="0" name=""/>
        <dsp:cNvSpPr/>
      </dsp:nvSpPr>
      <dsp:spPr>
        <a:xfrm>
          <a:off x="2480410" y="1530266"/>
          <a:ext cx="1569300" cy="440945"/>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Senior Director, Advancement</a:t>
          </a:r>
        </a:p>
      </dsp:txBody>
      <dsp:txXfrm>
        <a:off x="2480410" y="1530266"/>
        <a:ext cx="1569300" cy="440945"/>
      </dsp:txXfrm>
    </dsp:sp>
    <dsp:sp modelId="{32C70D9E-EFD3-1B43-BFFF-27AF8D1EB913}">
      <dsp:nvSpPr>
        <dsp:cNvPr id="0" name=""/>
        <dsp:cNvSpPr/>
      </dsp:nvSpPr>
      <dsp:spPr>
        <a:xfrm>
          <a:off x="2561899" y="1371804"/>
          <a:ext cx="1406321" cy="18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Josh Lodolo</a:t>
          </a:r>
        </a:p>
      </dsp:txBody>
      <dsp:txXfrm>
        <a:off x="2561899" y="1371804"/>
        <a:ext cx="1406321" cy="183847"/>
      </dsp:txXfrm>
    </dsp:sp>
    <dsp:sp modelId="{E4422BCF-4038-0949-9619-35F363CB30F7}">
      <dsp:nvSpPr>
        <dsp:cNvPr id="0" name=""/>
        <dsp:cNvSpPr/>
      </dsp:nvSpPr>
      <dsp:spPr>
        <a:xfrm>
          <a:off x="4349194" y="71910"/>
          <a:ext cx="1562579" cy="18383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6C03E25-AD86-6244-B982-1F6523FFDE7C}">
      <dsp:nvSpPr>
        <dsp:cNvPr id="0" name=""/>
        <dsp:cNvSpPr/>
      </dsp:nvSpPr>
      <dsp:spPr>
        <a:xfrm>
          <a:off x="4427323" y="145443"/>
          <a:ext cx="1406321" cy="1194914"/>
        </a:xfrm>
        <a:prstGeom prst="rect">
          <a:avLst/>
        </a:prstGeom>
        <a:blipFill>
          <a:blip xmlns:r="http://schemas.openxmlformats.org/officeDocument/2006/relationships" r:embed="rId3"/>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80236-E999-384A-A102-8F9B3C26DCC3}">
      <dsp:nvSpPr>
        <dsp:cNvPr id="0" name=""/>
        <dsp:cNvSpPr/>
      </dsp:nvSpPr>
      <dsp:spPr>
        <a:xfrm>
          <a:off x="4439529" y="1530266"/>
          <a:ext cx="1406321" cy="440945"/>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Director of Development</a:t>
          </a:r>
        </a:p>
      </dsp:txBody>
      <dsp:txXfrm>
        <a:off x="4439529" y="1530266"/>
        <a:ext cx="1406321" cy="440945"/>
      </dsp:txXfrm>
    </dsp:sp>
    <dsp:sp modelId="{87DF23FC-5E4C-C94B-A452-ADD694E5681A}">
      <dsp:nvSpPr>
        <dsp:cNvPr id="0" name=""/>
        <dsp:cNvSpPr/>
      </dsp:nvSpPr>
      <dsp:spPr>
        <a:xfrm>
          <a:off x="4404175" y="1335732"/>
          <a:ext cx="1406321" cy="18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John Armstrong</a:t>
          </a:r>
        </a:p>
      </dsp:txBody>
      <dsp:txXfrm>
        <a:off x="4404175" y="1335732"/>
        <a:ext cx="1406321" cy="183847"/>
      </dsp:txXfrm>
    </dsp:sp>
    <dsp:sp modelId="{826274A9-AF8A-9A4E-A6C1-A99B273A7156}">
      <dsp:nvSpPr>
        <dsp:cNvPr id="0" name=""/>
        <dsp:cNvSpPr/>
      </dsp:nvSpPr>
      <dsp:spPr>
        <a:xfrm>
          <a:off x="598412" y="2066497"/>
          <a:ext cx="1562579" cy="18413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562FFC-B997-5244-A5D9-214D34619C9C}">
      <dsp:nvSpPr>
        <dsp:cNvPr id="0" name=""/>
        <dsp:cNvSpPr/>
      </dsp:nvSpPr>
      <dsp:spPr>
        <a:xfrm>
          <a:off x="676541" y="2141566"/>
          <a:ext cx="1406321" cy="1194914"/>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F2767-EB5A-3B4A-8978-F68244AD5A11}">
      <dsp:nvSpPr>
        <dsp:cNvPr id="0" name=""/>
        <dsp:cNvSpPr/>
      </dsp:nvSpPr>
      <dsp:spPr>
        <a:xfrm>
          <a:off x="677328" y="3321418"/>
          <a:ext cx="1406321" cy="62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Pete Rhoda</a:t>
          </a:r>
        </a:p>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Director of Development</a:t>
          </a:r>
        </a:p>
      </dsp:txBody>
      <dsp:txXfrm>
        <a:off x="677328" y="3321418"/>
        <a:ext cx="1406321" cy="620262"/>
      </dsp:txXfrm>
    </dsp:sp>
    <dsp:sp modelId="{35281D2B-AEB0-C24E-9BBE-6D116D6BBABD}">
      <dsp:nvSpPr>
        <dsp:cNvPr id="0" name=""/>
        <dsp:cNvSpPr/>
      </dsp:nvSpPr>
      <dsp:spPr>
        <a:xfrm>
          <a:off x="2460475" y="2068032"/>
          <a:ext cx="1562579" cy="18383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35D627-F4E4-474D-8F92-7452E2173386}">
      <dsp:nvSpPr>
        <dsp:cNvPr id="0" name=""/>
        <dsp:cNvSpPr/>
      </dsp:nvSpPr>
      <dsp:spPr>
        <a:xfrm>
          <a:off x="2538604" y="2112714"/>
          <a:ext cx="1406321" cy="125720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7D597-35AF-A94E-805F-9A001121CC97}">
      <dsp:nvSpPr>
        <dsp:cNvPr id="0" name=""/>
        <dsp:cNvSpPr/>
      </dsp:nvSpPr>
      <dsp:spPr>
        <a:xfrm>
          <a:off x="2538604" y="3389070"/>
          <a:ext cx="1406321" cy="49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Sue </a:t>
          </a:r>
          <a:r>
            <a:rPr lang="en-GB" sz="1200" kern="1200" dirty="0">
              <a:solidFill>
                <a:schemeClr val="bg2"/>
              </a:solidFill>
              <a:latin typeface="BentonSans Book" panose="02000404020000020004" pitchFamily="2" charset="77"/>
            </a:rPr>
            <a:t>Sgambelluri</a:t>
          </a:r>
        </a:p>
        <a:p>
          <a:pPr marL="0" lvl="0" indent="0" algn="ctr" defTabSz="533400">
            <a:lnSpc>
              <a:spcPct val="90000"/>
            </a:lnSpc>
            <a:spcBef>
              <a:spcPct val="0"/>
            </a:spcBef>
            <a:spcAft>
              <a:spcPct val="35000"/>
            </a:spcAft>
            <a:buNone/>
          </a:pPr>
          <a:r>
            <a:rPr lang="en-GB" sz="1200" kern="1200" dirty="0">
              <a:solidFill>
                <a:schemeClr val="bg2"/>
              </a:solidFill>
              <a:latin typeface="BentonSans Book" panose="02000404020000020004" pitchFamily="2" charset="77"/>
            </a:rPr>
            <a:t>Director of Development</a:t>
          </a:r>
          <a:endParaRPr lang="en-US" sz="1200" kern="1200" dirty="0">
            <a:solidFill>
              <a:schemeClr val="bg2"/>
            </a:solidFill>
            <a:latin typeface="BentonSans Book" panose="02000404020000020004" pitchFamily="2" charset="77"/>
          </a:endParaRPr>
        </a:p>
      </dsp:txBody>
      <dsp:txXfrm>
        <a:off x="2538604" y="3389070"/>
        <a:ext cx="1406321" cy="499123"/>
      </dsp:txXfrm>
    </dsp:sp>
    <dsp:sp modelId="{64ED5032-6752-A542-89BB-8DC3D0A976DC}">
      <dsp:nvSpPr>
        <dsp:cNvPr id="0" name=""/>
        <dsp:cNvSpPr/>
      </dsp:nvSpPr>
      <dsp:spPr>
        <a:xfrm>
          <a:off x="4318741" y="2098438"/>
          <a:ext cx="1562579" cy="18383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C4E457-E6AB-0947-B366-CCDCB31DCB02}">
      <dsp:nvSpPr>
        <dsp:cNvPr id="0" name=""/>
        <dsp:cNvSpPr/>
      </dsp:nvSpPr>
      <dsp:spPr>
        <a:xfrm>
          <a:off x="4400667" y="2141566"/>
          <a:ext cx="1406321" cy="1194914"/>
        </a:xfrm>
        <a:prstGeom prst="rect">
          <a:avLst/>
        </a:prstGeom>
        <a:blipFill>
          <a:blip xmlns:r="http://schemas.openxmlformats.org/officeDocument/2006/relationships" r:embed="rId6"/>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8416F-2BB4-7C4F-B729-BF26238CDBBE}">
      <dsp:nvSpPr>
        <dsp:cNvPr id="0" name=""/>
        <dsp:cNvSpPr/>
      </dsp:nvSpPr>
      <dsp:spPr>
        <a:xfrm>
          <a:off x="4383356" y="3379890"/>
          <a:ext cx="1406321" cy="48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Gabrielle Sloan</a:t>
          </a:r>
        </a:p>
        <a:p>
          <a:pPr marL="0" lvl="0" indent="0" algn="ctr" defTabSz="533400">
            <a:lnSpc>
              <a:spcPct val="90000"/>
            </a:lnSpc>
            <a:spcBef>
              <a:spcPct val="0"/>
            </a:spcBef>
            <a:spcAft>
              <a:spcPct val="35000"/>
            </a:spcAft>
            <a:buNone/>
          </a:pPr>
          <a:r>
            <a:rPr lang="en-US" sz="1200" kern="1200" dirty="0">
              <a:solidFill>
                <a:schemeClr val="bg2"/>
              </a:solidFill>
              <a:latin typeface="BentonSans Book" panose="02000404020000020004" pitchFamily="2" charset="77"/>
            </a:rPr>
            <a:t>Director of Development</a:t>
          </a:r>
        </a:p>
      </dsp:txBody>
      <dsp:txXfrm>
        <a:off x="4383356" y="3379890"/>
        <a:ext cx="1406321" cy="487593"/>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0974C-F156-C051-A353-9E862E6B1F3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344B91F-D2F9-92C4-7839-A620C7DC89A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5157658-55FF-F847-AB2A-EB0CF04F7CDB}" type="datetimeFigureOut">
              <a:rPr lang="en-US" smtClean="0"/>
              <a:t>9/26/24</a:t>
            </a:fld>
            <a:endParaRPr lang="en-US"/>
          </a:p>
        </p:txBody>
      </p:sp>
      <p:sp>
        <p:nvSpPr>
          <p:cNvPr id="4" name="Footer Placeholder 3">
            <a:extLst>
              <a:ext uri="{FF2B5EF4-FFF2-40B4-BE49-F238E27FC236}">
                <a16:creationId xmlns:a16="http://schemas.microsoft.com/office/drawing/2014/main" id="{BC64C9D1-AA64-CD5C-AAE0-0586CB9C901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C82AD8-FF02-5A2F-6B77-E746E5FCDC9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881EBB-A97B-124A-A0CC-E2810A5378FD}" type="slidenum">
              <a:rPr lang="en-US" smtClean="0"/>
              <a:t>‹#›</a:t>
            </a:fld>
            <a:endParaRPr lang="en-US"/>
          </a:p>
        </p:txBody>
      </p:sp>
    </p:spTree>
    <p:extLst>
      <p:ext uri="{BB962C8B-B14F-4D97-AF65-F5344CB8AC3E}">
        <p14:creationId xmlns:p14="http://schemas.microsoft.com/office/powerpoint/2010/main" val="427108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06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4F4F-5369-1ECF-4268-A273B5FFB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F937C-70C5-92D5-C609-DB68595F3F9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45BFDDB-758D-EC99-451E-C90AB9FFE5E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453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Our research shows that alumni are more interested in hearing from their home department or program than the College in general. As Raymond and Sarah would put it, our engagement scores are higher when mailers are sent from academic units. </a:t>
            </a:r>
          </a:p>
          <a:p>
            <a:r>
              <a:rPr lang="en-US" dirty="0"/>
              <a:t>Consistent could mean twice a year, or for some it might mean four times a year. But our research shows that long communications just don’t engage folks as well. </a:t>
            </a:r>
          </a:p>
        </p:txBody>
      </p:sp>
    </p:spTree>
    <p:extLst>
      <p:ext uri="{BB962C8B-B14F-4D97-AF65-F5344CB8AC3E}">
        <p14:creationId xmlns:p14="http://schemas.microsoft.com/office/powerpoint/2010/main" val="54587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277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Consider university opportunities like Distinguished Alumni Service Award, College opportunities like the Distinguished Alumni Award, and consider one for your academic unit. </a:t>
            </a:r>
          </a:p>
          <a:p>
            <a:r>
              <a:rPr lang="en-US" dirty="0"/>
              <a:t>Celebrating alumni can be accomplished many ways, such as the College’s 20 under 40, the College’s alumni spotlights, and including a writeup about their accomplishments in your communications. </a:t>
            </a:r>
          </a:p>
        </p:txBody>
      </p:sp>
    </p:spTree>
    <p:extLst>
      <p:ext uri="{BB962C8B-B14F-4D97-AF65-F5344CB8AC3E}">
        <p14:creationId xmlns:p14="http://schemas.microsoft.com/office/powerpoint/2010/main" val="2138284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Is your academic unit turning 50? That’s a great time to coordinate a gathering. </a:t>
            </a:r>
          </a:p>
          <a:p>
            <a:r>
              <a:rPr lang="en-US" dirty="0"/>
              <a:t>Pandemic blessing – virtual programming like Food for Thought…great opportunity to engage alumni around the world! </a:t>
            </a:r>
          </a:p>
          <a:p>
            <a:r>
              <a:rPr lang="en-US" dirty="0"/>
              <a:t>Reference McNutt lecture as a great example of alumni engagement, leading to Peter Goodman’s philanthropic support. </a:t>
            </a:r>
          </a:p>
          <a:p>
            <a:r>
              <a:rPr lang="en-US" dirty="0"/>
              <a:t>Do you have an annual conference where you could invite alumni to a reception or a meal? </a:t>
            </a:r>
          </a:p>
          <a:p>
            <a:r>
              <a:rPr lang="en-US" dirty="0"/>
              <a:t>Up to $2,000 available for most programs. There’s a simple form online you can complete on our website. </a:t>
            </a:r>
          </a:p>
        </p:txBody>
      </p:sp>
    </p:spTree>
    <p:extLst>
      <p:ext uri="{BB962C8B-B14F-4D97-AF65-F5344CB8AC3E}">
        <p14:creationId xmlns:p14="http://schemas.microsoft.com/office/powerpoint/2010/main" val="3351742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Low barrier (WCSN) through most engaging (ID alumni to offer internships). </a:t>
            </a:r>
          </a:p>
        </p:txBody>
      </p:sp>
    </p:spTree>
    <p:extLst>
      <p:ext uri="{BB962C8B-B14F-4D97-AF65-F5344CB8AC3E}">
        <p14:creationId xmlns:p14="http://schemas.microsoft.com/office/powerpoint/2010/main" val="425650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2298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E118A-6A59-494F-3E50-CA46024ED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2BB4C-B4CC-F16D-9D87-767BCEB30F8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FF89F9B-1A3F-2A8B-7826-C4E4C1A0CC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318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How the gift is set to work should be narrower in scope than the mission as a whole. </a:t>
            </a:r>
          </a:p>
        </p:txBody>
      </p:sp>
    </p:spTree>
    <p:extLst>
      <p:ext uri="{BB962C8B-B14F-4D97-AF65-F5344CB8AC3E}">
        <p14:creationId xmlns:p14="http://schemas.microsoft.com/office/powerpoint/2010/main" val="2932485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433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694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4585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Each month Matt shares your gift information and you have the opportunity to thank your donors. I know many of you do a tremendous job with this – thank you! </a:t>
            </a:r>
          </a:p>
          <a:p>
            <a:r>
              <a:rPr lang="en-US" dirty="0"/>
              <a:t>Here are a few of my favorite ways to enhance your thank you letters. </a:t>
            </a:r>
          </a:p>
          <a:p>
            <a:pPr marL="465887" indent="-323533" defTabSz="931774">
              <a:defRPr/>
            </a:pPr>
            <a:endParaRPr lang="en-US" dirty="0"/>
          </a:p>
          <a:p>
            <a:pPr marL="465887" indent="-323533" defTabSz="931774">
              <a:defRPr/>
            </a:pPr>
            <a:r>
              <a:rPr lang="en-US" b="1" dirty="0"/>
              <a:t>What you did was exceptional. Because of you…</a:t>
            </a:r>
          </a:p>
          <a:p>
            <a:endParaRPr lang="en-US" b="1" dirty="0"/>
          </a:p>
          <a:p>
            <a:r>
              <a:rPr lang="en-US" b="1" dirty="0"/>
              <a:t>You are my hero. Yes, you. Not only do you value the education you received, you’re paying it forward. </a:t>
            </a:r>
          </a:p>
          <a:p>
            <a:endParaRPr lang="en-US" dirty="0"/>
          </a:p>
          <a:p>
            <a:r>
              <a:rPr lang="en-US" dirty="0"/>
              <a:t>There’s about 20 other research-proven ways to improve them, and you can learn more by searching online for donor centered acknowledgment letters. </a:t>
            </a:r>
          </a:p>
        </p:txBody>
      </p:sp>
    </p:spTree>
    <p:extLst>
      <p:ext uri="{BB962C8B-B14F-4D97-AF65-F5344CB8AC3E}">
        <p14:creationId xmlns:p14="http://schemas.microsoft.com/office/powerpoint/2010/main" val="51737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52EB-868F-A149-86AE-6E2265A79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D7029-6CCF-0BC0-F6F7-AAC6D5AD810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23550D29-0BF9-53EE-BA29-06A0040D97F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283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327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Abide by the donor intent. </a:t>
            </a:r>
          </a:p>
          <a:p>
            <a:r>
              <a:rPr lang="en-US" dirty="0"/>
              <a:t>A few times a year Gillian will request your support for donor packets – please prioritize those!</a:t>
            </a:r>
          </a:p>
          <a:p>
            <a:endParaRPr lang="en-US" dirty="0"/>
          </a:p>
          <a:p>
            <a:endParaRPr lang="en-US" dirty="0"/>
          </a:p>
        </p:txBody>
      </p:sp>
    </p:spTree>
    <p:extLst>
      <p:ext uri="{BB962C8B-B14F-4D97-AF65-F5344CB8AC3E}">
        <p14:creationId xmlns:p14="http://schemas.microsoft.com/office/powerpoint/2010/main" val="4008810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0264-E690-BB35-4D47-762645CB4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D876F-98A0-63DB-940A-FE4FA98F8F8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41CD847E-E892-D9F4-BAE7-CD0D908F05A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932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Central campaigns strategies leverage multiple channels (email, direct mail, &amp; social media).</a:t>
            </a:r>
          </a:p>
          <a:p>
            <a:r>
              <a:rPr lang="en-US" dirty="0"/>
              <a:t>Solicitations are based on giving behavior. If a donor gives to your academic unit, we will ask them to renew their support for your unit. </a:t>
            </a:r>
          </a:p>
          <a:p>
            <a:r>
              <a:rPr lang="en-US" dirty="0"/>
              <a:t>There are quarterly centralized campaigns through our partnership with the IUF AGP. </a:t>
            </a:r>
          </a:p>
          <a:p>
            <a:r>
              <a:rPr lang="en-US" dirty="0"/>
              <a:t>It costs about 20 cents to raise a dollar from active donors, about 60 cents to raise a dollar from recently lapsed donors, and it costs about $1.20 to raise a dollar from non donors. </a:t>
            </a:r>
          </a:p>
        </p:txBody>
      </p:sp>
    </p:spTree>
    <p:extLst>
      <p:ext uri="{BB962C8B-B14F-4D97-AF65-F5344CB8AC3E}">
        <p14:creationId xmlns:p14="http://schemas.microsoft.com/office/powerpoint/2010/main" val="2229794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slide demonstrates how a donor-centered approach is paying off. Donors contributed an additional $150k to our academic units while decreasing their giving for central funds. Donor behavior dictates where we solicit, and we don’t always ask for the College’s unrestricted fund. </a:t>
            </a:r>
          </a:p>
        </p:txBody>
      </p:sp>
    </p:spTree>
    <p:extLst>
      <p:ext uri="{BB962C8B-B14F-4D97-AF65-F5344CB8AC3E}">
        <p14:creationId xmlns:p14="http://schemas.microsoft.com/office/powerpoint/2010/main" val="3306605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Help us with your priorities so we can solicit for those needs. Gillian is our director, and she interfaces with the AGP office regularly. She will be in touch with your unit to understand those priorities so we can adjust the specifics of the appeals, if necessary. </a:t>
            </a:r>
          </a:p>
          <a:p>
            <a:pPr lvl="1"/>
            <a:r>
              <a:rPr lang="en-US" dirty="0"/>
              <a:t>Our default is to ask for scholarships, experiential learning, fellowships, and unrestricted. </a:t>
            </a:r>
          </a:p>
          <a:p>
            <a:r>
              <a:rPr lang="en-US" dirty="0"/>
              <a:t>Crowdfunding in April is the best ways to acquire new donors. </a:t>
            </a:r>
          </a:p>
        </p:txBody>
      </p:sp>
    </p:spTree>
    <p:extLst>
      <p:ext uri="{BB962C8B-B14F-4D97-AF65-F5344CB8AC3E}">
        <p14:creationId xmlns:p14="http://schemas.microsoft.com/office/powerpoint/2010/main" val="3424193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more customized your giving pages the more likely you are to secure increased funding. </a:t>
            </a:r>
          </a:p>
        </p:txBody>
      </p:sp>
    </p:spTree>
    <p:extLst>
      <p:ext uri="{BB962C8B-B14F-4D97-AF65-F5344CB8AC3E}">
        <p14:creationId xmlns:p14="http://schemas.microsoft.com/office/powerpoint/2010/main" val="425970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728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90% of major gift donors began their journey with a gift under $100. </a:t>
            </a:r>
          </a:p>
        </p:txBody>
      </p:sp>
    </p:spTree>
    <p:extLst>
      <p:ext uri="{BB962C8B-B14F-4D97-AF65-F5344CB8AC3E}">
        <p14:creationId xmlns:p14="http://schemas.microsoft.com/office/powerpoint/2010/main" val="4251862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2498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859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9737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143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More than $41k raised from 149 donors on IU Day</a:t>
            </a:r>
          </a:p>
          <a:p>
            <a:r>
              <a:rPr lang="en-US" dirty="0"/>
              <a:t>$27 million includes deferred, endowments, pledges, and cash. </a:t>
            </a:r>
          </a:p>
        </p:txBody>
      </p:sp>
    </p:spTree>
    <p:extLst>
      <p:ext uri="{BB962C8B-B14F-4D97-AF65-F5344CB8AC3E}">
        <p14:creationId xmlns:p14="http://schemas.microsoft.com/office/powerpoint/2010/main" val="16447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320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It’s about each donor, not the dollars. </a:t>
            </a:r>
          </a:p>
          <a:p>
            <a:r>
              <a:rPr lang="en-US" dirty="0"/>
              <a:t>Underscore an example of personalization, in the case, for instance, a faculty colleague donates. Include some short note that demonstrates the letter was personalized for them. </a:t>
            </a:r>
          </a:p>
        </p:txBody>
      </p:sp>
    </p:spTree>
    <p:extLst>
      <p:ext uri="{BB962C8B-B14F-4D97-AF65-F5344CB8AC3E}">
        <p14:creationId xmlns:p14="http://schemas.microsoft.com/office/powerpoint/2010/main" val="245084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8F2B3-40E2-F7F7-E049-293256AFE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C6B31-4015-8AC3-2F59-054134DBF5BC}"/>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6859C9A1-EFE1-D69B-E959-D8D83A7C6E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638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Alumni engagement for the sake of engaging alumni is not the objective. </a:t>
            </a:r>
          </a:p>
          <a:p>
            <a:r>
              <a:rPr lang="en-US" dirty="0"/>
              <a:t>Goals can include engaging alumni to help students, for instance, but engaging alumni just to increase engagement rates is not the objective. </a:t>
            </a:r>
          </a:p>
          <a:p>
            <a:r>
              <a:rPr lang="en-US" dirty="0"/>
              <a:t>This is aligned with the IUAA and the IUF, who are partnering on a strategic plan. </a:t>
            </a:r>
          </a:p>
        </p:txBody>
      </p:sp>
    </p:spTree>
    <p:extLst>
      <p:ext uri="{BB962C8B-B14F-4D97-AF65-F5344CB8AC3E}">
        <p14:creationId xmlns:p14="http://schemas.microsoft.com/office/powerpoint/2010/main" val="31675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pPr marL="465887" indent="-323533" defTabSz="931774">
              <a:defRPr/>
            </a:pPr>
            <a:r>
              <a:rPr lang="en-GB" dirty="0">
                <a:solidFill>
                  <a:schemeClr val="bg2"/>
                </a:solidFill>
                <a:latin typeface="BentonSans Book" panose="02000404020000020004" pitchFamily="2" charset="77"/>
              </a:rPr>
              <a:t>Alumni have the greatest affinity to their academic unit (You!) </a:t>
            </a:r>
          </a:p>
          <a:p>
            <a:r>
              <a:rPr lang="en-US" dirty="0"/>
              <a:t>Request updated contact info from alumni when you communicate with them and provide it to our office. </a:t>
            </a:r>
          </a:p>
        </p:txBody>
      </p:sp>
    </p:spTree>
    <p:extLst>
      <p:ext uri="{BB962C8B-B14F-4D97-AF65-F5344CB8AC3E}">
        <p14:creationId xmlns:p14="http://schemas.microsoft.com/office/powerpoint/2010/main" val="1624829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1">
    <p:spTree>
      <p:nvGrpSpPr>
        <p:cNvPr id="1" name=""/>
        <p:cNvGrpSpPr/>
        <p:nvPr/>
      </p:nvGrpSpPr>
      <p:grpSpPr>
        <a:xfrm>
          <a:off x="0" y="0"/>
          <a:ext cx="0" cy="0"/>
          <a:chOff x="0" y="0"/>
          <a:chExt cx="0" cy="0"/>
        </a:xfrm>
      </p:grpSpPr>
      <p:sp>
        <p:nvSpPr>
          <p:cNvPr id="4" name="Google Shape;19;p3">
            <a:extLst>
              <a:ext uri="{FF2B5EF4-FFF2-40B4-BE49-F238E27FC236}">
                <a16:creationId xmlns:a16="http://schemas.microsoft.com/office/drawing/2014/main" id="{3ECEACD2-9B49-AFE0-8A93-60B192936D06}"/>
              </a:ext>
            </a:extLst>
          </p:cNvPr>
          <p:cNvSpPr txBox="1">
            <a:spLocks/>
          </p:cNvSpPr>
          <p:nvPr userDrawn="1"/>
        </p:nvSpPr>
        <p:spPr>
          <a:xfrm>
            <a:off x="727950" y="4497398"/>
            <a:ext cx="7688100" cy="54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marL="0" indent="0"/>
            <a:r>
              <a:rPr lang="en-US" sz="900" b="0" i="0" spc="200" baseline="0" dirty="0">
                <a:solidFill>
                  <a:srgbClr val="231F20"/>
                </a:solidFill>
                <a:latin typeface="BentonSans Medium" panose="02000503000000020004" pitchFamily="2" charset="77"/>
              </a:rPr>
              <a:t>INDIANA UNIVERSITY BLOOMINGTON</a:t>
            </a:r>
          </a:p>
        </p:txBody>
      </p:sp>
    </p:spTree>
    <p:extLst>
      <p:ext uri="{BB962C8B-B14F-4D97-AF65-F5344CB8AC3E}">
        <p14:creationId xmlns:p14="http://schemas.microsoft.com/office/powerpoint/2010/main" val="180391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2">
    <p:bg>
      <p:bgRef idx="1001">
        <a:schemeClr val="bg1"/>
      </p:bgRef>
    </p:bg>
    <p:spTree>
      <p:nvGrpSpPr>
        <p:cNvPr id="1" name=""/>
        <p:cNvGrpSpPr/>
        <p:nvPr/>
      </p:nvGrpSpPr>
      <p:grpSpPr>
        <a:xfrm>
          <a:off x="0" y="0"/>
          <a:ext cx="0" cy="0"/>
          <a:chOff x="0" y="0"/>
          <a:chExt cx="0" cy="0"/>
        </a:xfrm>
      </p:grpSpPr>
      <p:pic>
        <p:nvPicPr>
          <p:cNvPr id="2" name="Picture 1" descr="A red letter u on a black background&#10;&#10;Description automatically generated">
            <a:extLst>
              <a:ext uri="{FF2B5EF4-FFF2-40B4-BE49-F238E27FC236}">
                <a16:creationId xmlns:a16="http://schemas.microsoft.com/office/drawing/2014/main" id="{119EBE0C-C8D5-62C0-64F6-0D222B8A74BF}"/>
              </a:ext>
            </a:extLst>
          </p:cNvPr>
          <p:cNvPicPr>
            <a:picLocks noChangeAspect="1"/>
          </p:cNvPicPr>
          <p:nvPr userDrawn="1"/>
        </p:nvPicPr>
        <p:blipFill>
          <a:blip r:embed="rId2"/>
          <a:stretch>
            <a:fillRect/>
          </a:stretch>
        </p:blipFill>
        <p:spPr>
          <a:xfrm>
            <a:off x="-80010" y="-82863"/>
            <a:ext cx="4206240" cy="5312644"/>
          </a:xfrm>
          <a:prstGeom prst="rect">
            <a:avLst/>
          </a:prstGeom>
        </p:spPr>
      </p:pic>
      <p:sp>
        <p:nvSpPr>
          <p:cNvPr id="7" name="Title 6">
            <a:extLst>
              <a:ext uri="{FF2B5EF4-FFF2-40B4-BE49-F238E27FC236}">
                <a16:creationId xmlns:a16="http://schemas.microsoft.com/office/drawing/2014/main" id="{390541E5-E342-2FB1-ACF2-D82C038D9688}"/>
              </a:ext>
            </a:extLst>
          </p:cNvPr>
          <p:cNvSpPr>
            <a:spLocks noGrp="1"/>
          </p:cNvSpPr>
          <p:nvPr>
            <p:ph type="title" hasCustomPrompt="1"/>
          </p:nvPr>
        </p:nvSpPr>
        <p:spPr>
          <a:xfrm>
            <a:off x="471720" y="2320746"/>
            <a:ext cx="6345132" cy="1428475"/>
          </a:xfrm>
        </p:spPr>
        <p:txBody>
          <a:bodyPr/>
          <a:lstStyle>
            <a:lvl1pPr>
              <a:lnSpc>
                <a:spcPts val="4500"/>
              </a:lnSpc>
              <a:defRPr sz="4800" b="1" i="0">
                <a:solidFill>
                  <a:schemeClr val="tx1"/>
                </a:solidFill>
                <a:latin typeface="BentonSansCond Black" panose="02000606040000020004" pitchFamily="2" charset="77"/>
              </a:defRPr>
            </a:lvl1pPr>
          </a:lstStyle>
          <a:p>
            <a:r>
              <a:rPr lang="en-US" dirty="0"/>
              <a:t>CLICK TO EDIT MASTER TITLE STYLE</a:t>
            </a:r>
          </a:p>
        </p:txBody>
      </p:sp>
    </p:spTree>
    <p:extLst>
      <p:ext uri="{BB962C8B-B14F-4D97-AF65-F5344CB8AC3E}">
        <p14:creationId xmlns:p14="http://schemas.microsoft.com/office/powerpoint/2010/main" val="106871041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8D8A16-AEB1-E3A0-AF87-6A823D13F306}"/>
              </a:ext>
            </a:extLst>
          </p:cNvPr>
          <p:cNvSpPr/>
          <p:nvPr userDrawn="1"/>
        </p:nvSpPr>
        <p:spPr>
          <a:xfrm>
            <a:off x="0" y="4620986"/>
            <a:ext cx="9144000" cy="522514"/>
          </a:xfrm>
          <a:prstGeom prst="rect">
            <a:avLst/>
          </a:prstGeom>
          <a:solidFill>
            <a:srgbClr val="99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
            <a:extLst>
              <a:ext uri="{FF2B5EF4-FFF2-40B4-BE49-F238E27FC236}">
                <a16:creationId xmlns:a16="http://schemas.microsoft.com/office/drawing/2014/main" id="{7B23C58B-295C-2D07-37DD-97B17A8AD90C}"/>
              </a:ext>
            </a:extLst>
          </p:cNvPr>
          <p:cNvSpPr txBox="1">
            <a:spLocks/>
          </p:cNvSpPr>
          <p:nvPr userDrawn="1"/>
        </p:nvSpPr>
        <p:spPr>
          <a:xfrm>
            <a:off x="366615" y="4770673"/>
            <a:ext cx="7688100" cy="237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r>
              <a:rPr lang="en-US" sz="900" b="0" i="0" spc="200" baseline="0" dirty="0">
                <a:solidFill>
                  <a:schemeClr val="bg1"/>
                </a:solidFill>
                <a:latin typeface="BentonSans Medium" panose="02000503000000020004" pitchFamily="2" charset="77"/>
              </a:rPr>
              <a:t>INDIANA UNIVERSITY BLOOMINGTON</a:t>
            </a:r>
          </a:p>
        </p:txBody>
      </p:sp>
    </p:spTree>
    <p:extLst>
      <p:ext uri="{BB962C8B-B14F-4D97-AF65-F5344CB8AC3E}">
        <p14:creationId xmlns:p14="http://schemas.microsoft.com/office/powerpoint/2010/main" val="29456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B0D37B-8891-ADCC-0BD1-933538FDCBA2}"/>
              </a:ext>
            </a:extLst>
          </p:cNvPr>
          <p:cNvSpPr/>
          <p:nvPr userDrawn="1"/>
        </p:nvSpPr>
        <p:spPr>
          <a:xfrm>
            <a:off x="0" y="4620986"/>
            <a:ext cx="9144000" cy="522514"/>
          </a:xfrm>
          <a:prstGeom prst="rect">
            <a:avLst/>
          </a:prstGeom>
          <a:solidFill>
            <a:srgbClr val="99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p3">
            <a:extLst>
              <a:ext uri="{FF2B5EF4-FFF2-40B4-BE49-F238E27FC236}">
                <a16:creationId xmlns:a16="http://schemas.microsoft.com/office/drawing/2014/main" id="{FD571995-518F-5A8A-FFA6-E10384741160}"/>
              </a:ext>
            </a:extLst>
          </p:cNvPr>
          <p:cNvSpPr txBox="1">
            <a:spLocks/>
          </p:cNvSpPr>
          <p:nvPr userDrawn="1"/>
        </p:nvSpPr>
        <p:spPr>
          <a:xfrm>
            <a:off x="366615" y="4770673"/>
            <a:ext cx="7688100" cy="237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r>
              <a:rPr lang="en-US" sz="900" b="0" i="0" spc="200" baseline="0" dirty="0">
                <a:solidFill>
                  <a:schemeClr val="bg1"/>
                </a:solidFill>
                <a:latin typeface="BentonSans Medium" panose="02000503000000020004" pitchFamily="2" charset="77"/>
              </a:rPr>
              <a:t>INDIANA UNIVERSITY BLOOMINGTON</a:t>
            </a:r>
          </a:p>
        </p:txBody>
      </p:sp>
    </p:spTree>
    <p:extLst>
      <p:ext uri="{BB962C8B-B14F-4D97-AF65-F5344CB8AC3E}">
        <p14:creationId xmlns:p14="http://schemas.microsoft.com/office/powerpoint/2010/main" val="303462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80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4">
    <p:bg>
      <p:bgRef idx="1001">
        <a:schemeClr val="bg1"/>
      </p:bgRef>
    </p:bg>
    <p:spTree>
      <p:nvGrpSpPr>
        <p:cNvPr id="1" name=""/>
        <p:cNvGrpSpPr/>
        <p:nvPr/>
      </p:nvGrpSpPr>
      <p:grpSpPr>
        <a:xfrm>
          <a:off x="0" y="0"/>
          <a:ext cx="0" cy="0"/>
          <a:chOff x="0" y="0"/>
          <a:chExt cx="0" cy="0"/>
        </a:xfrm>
      </p:grpSpPr>
      <p:sp>
        <p:nvSpPr>
          <p:cNvPr id="3" name="Google Shape;19;p3">
            <a:extLst>
              <a:ext uri="{FF2B5EF4-FFF2-40B4-BE49-F238E27FC236}">
                <a16:creationId xmlns:a16="http://schemas.microsoft.com/office/drawing/2014/main" id="{35FD6F38-026B-010A-44CB-E94B9B1318B0}"/>
              </a:ext>
            </a:extLst>
          </p:cNvPr>
          <p:cNvSpPr txBox="1">
            <a:spLocks/>
          </p:cNvSpPr>
          <p:nvPr userDrawn="1"/>
        </p:nvSpPr>
        <p:spPr>
          <a:xfrm>
            <a:off x="366615" y="4770673"/>
            <a:ext cx="7688100" cy="237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r>
              <a:rPr lang="en-US" sz="900" b="0" i="0" spc="200" baseline="0" dirty="0">
                <a:solidFill>
                  <a:schemeClr val="tx1"/>
                </a:solidFill>
                <a:latin typeface="BentonSans Medium" panose="02000503000000020004" pitchFamily="2" charset="77"/>
              </a:rPr>
              <a:t>INDIANA UNIVERSITY BLOOMINGTON</a:t>
            </a:r>
          </a:p>
        </p:txBody>
      </p:sp>
      <p:sp>
        <p:nvSpPr>
          <p:cNvPr id="5" name="Google Shape;27;p4">
            <a:extLst>
              <a:ext uri="{FF2B5EF4-FFF2-40B4-BE49-F238E27FC236}">
                <a16:creationId xmlns:a16="http://schemas.microsoft.com/office/drawing/2014/main" id="{9451A739-305D-F52C-508C-A476CDCBD1ED}"/>
              </a:ext>
            </a:extLst>
          </p:cNvPr>
          <p:cNvSpPr/>
          <p:nvPr userDrawn="1"/>
        </p:nvSpPr>
        <p:spPr>
          <a:xfrm rot="16200000">
            <a:off x="789353" y="1184648"/>
            <a:ext cx="45719" cy="4139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6;p6">
            <a:extLst>
              <a:ext uri="{FF2B5EF4-FFF2-40B4-BE49-F238E27FC236}">
                <a16:creationId xmlns:a16="http://schemas.microsoft.com/office/drawing/2014/main" id="{2A753D14-3C4B-7362-AAE5-BE1C9A282B8B}"/>
              </a:ext>
            </a:extLst>
          </p:cNvPr>
          <p:cNvSpPr txBox="1">
            <a:spLocks noGrp="1"/>
          </p:cNvSpPr>
          <p:nvPr>
            <p:ph type="title" hasCustomPrompt="1"/>
          </p:nvPr>
        </p:nvSpPr>
        <p:spPr>
          <a:xfrm>
            <a:off x="526092" y="1368752"/>
            <a:ext cx="8112227" cy="626303"/>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2600" b="0" i="0">
                <a:solidFill>
                  <a:schemeClr val="lt1"/>
                </a:solidFill>
                <a:latin typeface="Georgia" panose="02040502050405020303" pitchFamily="18" charset="0"/>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dirty="0"/>
              <a:t>Click to add title</a:t>
            </a:r>
            <a:endParaRPr dirty="0"/>
          </a:p>
        </p:txBody>
      </p:sp>
      <p:sp>
        <p:nvSpPr>
          <p:cNvPr id="7" name="Text Placeholder 23">
            <a:extLst>
              <a:ext uri="{FF2B5EF4-FFF2-40B4-BE49-F238E27FC236}">
                <a16:creationId xmlns:a16="http://schemas.microsoft.com/office/drawing/2014/main" id="{552D1ED9-F7A8-B272-17A8-9FCCD594225D}"/>
              </a:ext>
            </a:extLst>
          </p:cNvPr>
          <p:cNvSpPr>
            <a:spLocks noGrp="1"/>
          </p:cNvSpPr>
          <p:nvPr>
            <p:ph type="body" sz="quarter" idx="13" hasCustomPrompt="1"/>
          </p:nvPr>
        </p:nvSpPr>
        <p:spPr>
          <a:xfrm>
            <a:off x="525463" y="2095656"/>
            <a:ext cx="8111910" cy="1655763"/>
          </a:xfrm>
        </p:spPr>
        <p:txBody>
          <a:bodyPr/>
          <a:lstStyle>
            <a:lvl1pPr marL="0" indent="0">
              <a:buNone/>
              <a:defRPr sz="1600" b="0" i="0">
                <a:solidFill>
                  <a:schemeClr val="tx1"/>
                </a:solidFill>
                <a:latin typeface="BentonSans Book" panose="02000503000000020004" pitchFamily="2" charset="77"/>
              </a:defRPr>
            </a:lvl1pPr>
            <a:lvl2pPr marL="615950" indent="0">
              <a:buNone/>
              <a:defRPr b="0" i="0">
                <a:solidFill>
                  <a:schemeClr val="bg1"/>
                </a:solidFill>
                <a:latin typeface="BentonSans Book" panose="02000503000000020004" pitchFamily="2" charset="77"/>
              </a:defRPr>
            </a:lvl2pPr>
            <a:lvl3pPr marL="1073150" indent="0">
              <a:buNone/>
              <a:defRPr b="0" i="0">
                <a:solidFill>
                  <a:schemeClr val="bg1"/>
                </a:solidFill>
                <a:latin typeface="BentonSans Book" panose="02000503000000020004" pitchFamily="2" charset="77"/>
              </a:defRPr>
            </a:lvl3pPr>
            <a:lvl4pPr marL="1530350" indent="0">
              <a:buNone/>
              <a:defRPr b="0" i="0">
                <a:solidFill>
                  <a:schemeClr val="bg1"/>
                </a:solidFill>
                <a:latin typeface="BentonSans Book" panose="02000503000000020004" pitchFamily="2" charset="77"/>
              </a:defRPr>
            </a:lvl4pPr>
            <a:lvl5pPr marL="1987550" indent="0">
              <a:buNone/>
              <a:defRPr b="0" i="0">
                <a:solidFill>
                  <a:schemeClr val="bg1"/>
                </a:solidFill>
                <a:latin typeface="BentonSans Book" panose="02000503000000020004" pitchFamily="2" charset="77"/>
              </a:defRPr>
            </a:lvl5pPr>
          </a:lstStyle>
          <a:p>
            <a:pPr lvl="0"/>
            <a:r>
              <a:rPr lang="en-US" dirty="0"/>
              <a:t>Click to add subtitle</a:t>
            </a:r>
          </a:p>
        </p:txBody>
      </p:sp>
    </p:spTree>
    <p:extLst>
      <p:ext uri="{BB962C8B-B14F-4D97-AF65-F5344CB8AC3E}">
        <p14:creationId xmlns:p14="http://schemas.microsoft.com/office/powerpoint/2010/main" val="8619245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6FE5BA-58A7-C3ED-A966-71EE37988EE3}"/>
              </a:ext>
            </a:extLst>
          </p:cNvPr>
          <p:cNvSpPr/>
          <p:nvPr userDrawn="1"/>
        </p:nvSpPr>
        <p:spPr>
          <a:xfrm>
            <a:off x="0" y="4620986"/>
            <a:ext cx="9144000" cy="522514"/>
          </a:xfrm>
          <a:prstGeom prst="rect">
            <a:avLst/>
          </a:prstGeom>
          <a:solidFill>
            <a:srgbClr val="99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9;p9">
            <a:extLst>
              <a:ext uri="{FF2B5EF4-FFF2-40B4-BE49-F238E27FC236}">
                <a16:creationId xmlns:a16="http://schemas.microsoft.com/office/drawing/2014/main" id="{202AE135-A321-5C99-DF2F-1D34298A778A}"/>
              </a:ext>
            </a:extLst>
          </p:cNvPr>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b="1" i="0">
                <a:solidFill>
                  <a:srgbClr val="990000"/>
                </a:solidFill>
                <a:latin typeface="BentonSans Regular" panose="02000503000000020004" pitchFamily="2" charset="77"/>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dirty="0"/>
          </a:p>
        </p:txBody>
      </p:sp>
      <p:sp>
        <p:nvSpPr>
          <p:cNvPr id="6" name="Google Shape;19;p3">
            <a:extLst>
              <a:ext uri="{FF2B5EF4-FFF2-40B4-BE49-F238E27FC236}">
                <a16:creationId xmlns:a16="http://schemas.microsoft.com/office/drawing/2014/main" id="{58283E5D-5788-1225-408A-E71443588BA3}"/>
              </a:ext>
            </a:extLst>
          </p:cNvPr>
          <p:cNvSpPr txBox="1">
            <a:spLocks/>
          </p:cNvSpPr>
          <p:nvPr userDrawn="1"/>
        </p:nvSpPr>
        <p:spPr>
          <a:xfrm>
            <a:off x="366615" y="4770673"/>
            <a:ext cx="7688100" cy="237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r>
              <a:rPr lang="en-US" sz="900" b="0" i="0" spc="200" baseline="0" dirty="0">
                <a:solidFill>
                  <a:schemeClr val="bg1"/>
                </a:solidFill>
                <a:latin typeface="BentonSans Medium" panose="02000503000000020004" pitchFamily="2" charset="77"/>
              </a:rPr>
              <a:t>INDIANA UNIVERSITY BLOOMINGTON</a:t>
            </a:r>
          </a:p>
        </p:txBody>
      </p:sp>
    </p:spTree>
    <p:extLst>
      <p:ext uri="{BB962C8B-B14F-4D97-AF65-F5344CB8AC3E}">
        <p14:creationId xmlns:p14="http://schemas.microsoft.com/office/powerpoint/2010/main" val="172856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1459F5-2F47-D09C-F5E6-95280195CE11}"/>
              </a:ext>
            </a:extLst>
          </p:cNvPr>
          <p:cNvSpPr/>
          <p:nvPr userDrawn="1"/>
        </p:nvSpPr>
        <p:spPr>
          <a:xfrm>
            <a:off x="0" y="4620986"/>
            <a:ext cx="9144000" cy="522514"/>
          </a:xfrm>
          <a:prstGeom prst="rect">
            <a:avLst/>
          </a:prstGeom>
          <a:solidFill>
            <a:srgbClr val="99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
            <a:extLst>
              <a:ext uri="{FF2B5EF4-FFF2-40B4-BE49-F238E27FC236}">
                <a16:creationId xmlns:a16="http://schemas.microsoft.com/office/drawing/2014/main" id="{EAF2AE1D-13A6-B62F-F094-8238AE7F2145}"/>
              </a:ext>
            </a:extLst>
          </p:cNvPr>
          <p:cNvSpPr txBox="1">
            <a:spLocks/>
          </p:cNvSpPr>
          <p:nvPr userDrawn="1"/>
        </p:nvSpPr>
        <p:spPr>
          <a:xfrm>
            <a:off x="366615" y="4770673"/>
            <a:ext cx="7688100" cy="237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r>
              <a:rPr lang="en-US" sz="900" b="0" i="0" spc="200" baseline="0" dirty="0">
                <a:solidFill>
                  <a:schemeClr val="bg1"/>
                </a:solidFill>
                <a:latin typeface="BentonSans Medium" panose="02000503000000020004" pitchFamily="2" charset="77"/>
              </a:rPr>
              <a:t>INDIANA UNIVERSITY BLOOMINGTON</a:t>
            </a:r>
          </a:p>
        </p:txBody>
      </p:sp>
      <p:sp>
        <p:nvSpPr>
          <p:cNvPr id="10" name="Google Shape;77;p10">
            <a:extLst>
              <a:ext uri="{FF2B5EF4-FFF2-40B4-BE49-F238E27FC236}">
                <a16:creationId xmlns:a16="http://schemas.microsoft.com/office/drawing/2014/main" id="{565B84A8-4A39-1617-BFA7-FBD572488389}"/>
              </a:ext>
            </a:extLst>
          </p:cNvPr>
          <p:cNvSpPr txBox="1">
            <a:spLocks noGrp="1"/>
          </p:cNvSpPr>
          <p:nvPr>
            <p:ph type="body" idx="1"/>
          </p:nvPr>
        </p:nvSpPr>
        <p:spPr>
          <a:xfrm>
            <a:off x="526092" y="2078875"/>
            <a:ext cx="3977533"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b="0" i="0">
                <a:latin typeface="BentonSans Book" panose="02000503000000020004" pitchFamily="2" charset="77"/>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dirty="0"/>
          </a:p>
        </p:txBody>
      </p:sp>
      <p:sp>
        <p:nvSpPr>
          <p:cNvPr id="11" name="Google Shape;78;p10">
            <a:extLst>
              <a:ext uri="{FF2B5EF4-FFF2-40B4-BE49-F238E27FC236}">
                <a16:creationId xmlns:a16="http://schemas.microsoft.com/office/drawing/2014/main" id="{B5A8B34E-35D8-C7D4-1173-FB999C88430B}"/>
              </a:ext>
            </a:extLst>
          </p:cNvPr>
          <p:cNvSpPr txBox="1">
            <a:spLocks noGrp="1"/>
          </p:cNvSpPr>
          <p:nvPr>
            <p:ph type="body" idx="2"/>
          </p:nvPr>
        </p:nvSpPr>
        <p:spPr>
          <a:xfrm>
            <a:off x="4664015" y="2078875"/>
            <a:ext cx="3974304"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b="0" i="0">
                <a:latin typeface="BentonSans Book" panose="02000503000000020004" pitchFamily="2" charset="77"/>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dirty="0"/>
          </a:p>
        </p:txBody>
      </p:sp>
      <p:sp>
        <p:nvSpPr>
          <p:cNvPr id="13" name="Google Shape;27;p4">
            <a:extLst>
              <a:ext uri="{FF2B5EF4-FFF2-40B4-BE49-F238E27FC236}">
                <a16:creationId xmlns:a16="http://schemas.microsoft.com/office/drawing/2014/main" id="{55C11ADA-9030-5C35-251A-2080A1172540}"/>
              </a:ext>
            </a:extLst>
          </p:cNvPr>
          <p:cNvSpPr/>
          <p:nvPr userDrawn="1"/>
        </p:nvSpPr>
        <p:spPr>
          <a:xfrm rot="16200000">
            <a:off x="789353" y="1184648"/>
            <a:ext cx="45719" cy="4139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p6">
            <a:extLst>
              <a:ext uri="{FF2B5EF4-FFF2-40B4-BE49-F238E27FC236}">
                <a16:creationId xmlns:a16="http://schemas.microsoft.com/office/drawing/2014/main" id="{5F29B78C-84C7-58BE-48CD-E0AD357BD382}"/>
              </a:ext>
            </a:extLst>
          </p:cNvPr>
          <p:cNvSpPr txBox="1">
            <a:spLocks noGrp="1"/>
          </p:cNvSpPr>
          <p:nvPr>
            <p:ph type="title" hasCustomPrompt="1"/>
          </p:nvPr>
        </p:nvSpPr>
        <p:spPr>
          <a:xfrm>
            <a:off x="526092" y="1368752"/>
            <a:ext cx="8112227" cy="626303"/>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2600" b="0" i="0">
                <a:solidFill>
                  <a:srgbClr val="990000"/>
                </a:solidFill>
                <a:latin typeface="Georgia" panose="02040502050405020303" pitchFamily="18" charset="0"/>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dirty="0"/>
              <a:t>Click to add title</a:t>
            </a:r>
            <a:endParaRPr dirty="0"/>
          </a:p>
        </p:txBody>
      </p:sp>
    </p:spTree>
    <p:extLst>
      <p:ext uri="{BB962C8B-B14F-4D97-AF65-F5344CB8AC3E}">
        <p14:creationId xmlns:p14="http://schemas.microsoft.com/office/powerpoint/2010/main" val="143883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Google Shape;109;p14">
            <a:extLst>
              <a:ext uri="{FF2B5EF4-FFF2-40B4-BE49-F238E27FC236}">
                <a16:creationId xmlns:a16="http://schemas.microsoft.com/office/drawing/2014/main" id="{C3281189-F90F-F178-E36A-31B22D75D123}"/>
              </a:ext>
            </a:extLst>
          </p:cNvPr>
          <p:cNvSpPr/>
          <p:nvPr userDrawn="1"/>
        </p:nvSpPr>
        <p:spPr>
          <a:xfrm>
            <a:off x="0" y="0"/>
            <a:ext cx="4572000" cy="5143500"/>
          </a:xfrm>
          <a:prstGeom prst="rect">
            <a:avLst/>
          </a:pr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90000"/>
              </a:solidFill>
            </a:endParaRPr>
          </a:p>
        </p:txBody>
      </p:sp>
      <p:sp>
        <p:nvSpPr>
          <p:cNvPr id="3" name="Google Shape;115;p14">
            <a:extLst>
              <a:ext uri="{FF2B5EF4-FFF2-40B4-BE49-F238E27FC236}">
                <a16:creationId xmlns:a16="http://schemas.microsoft.com/office/drawing/2014/main" id="{65BC9773-6071-1B7E-14B3-774DBBFA9A38}"/>
              </a:ext>
            </a:extLst>
          </p:cNvPr>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b="0" i="0">
                <a:latin typeface="BentonSans Book" panose="02000503000000020004" pitchFamily="2" charset="77"/>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dirty="0"/>
          </a:p>
        </p:txBody>
      </p:sp>
      <p:sp>
        <p:nvSpPr>
          <p:cNvPr id="6" name="Google Shape;27;p4">
            <a:extLst>
              <a:ext uri="{FF2B5EF4-FFF2-40B4-BE49-F238E27FC236}">
                <a16:creationId xmlns:a16="http://schemas.microsoft.com/office/drawing/2014/main" id="{F1E498B5-1B67-05F1-AD8B-832366142789}"/>
              </a:ext>
            </a:extLst>
          </p:cNvPr>
          <p:cNvSpPr/>
          <p:nvPr userDrawn="1"/>
        </p:nvSpPr>
        <p:spPr>
          <a:xfrm rot="16200000">
            <a:off x="789353" y="1184648"/>
            <a:ext cx="45719" cy="4139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6;p6">
            <a:extLst>
              <a:ext uri="{FF2B5EF4-FFF2-40B4-BE49-F238E27FC236}">
                <a16:creationId xmlns:a16="http://schemas.microsoft.com/office/drawing/2014/main" id="{549DD28C-1D8A-8D76-4A88-076620E5A932}"/>
              </a:ext>
            </a:extLst>
          </p:cNvPr>
          <p:cNvSpPr txBox="1">
            <a:spLocks noGrp="1"/>
          </p:cNvSpPr>
          <p:nvPr>
            <p:ph type="title" hasCustomPrompt="1"/>
          </p:nvPr>
        </p:nvSpPr>
        <p:spPr>
          <a:xfrm>
            <a:off x="526093" y="1368752"/>
            <a:ext cx="3499758" cy="1612933"/>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2600" b="0" i="0">
                <a:solidFill>
                  <a:schemeClr val="bg1"/>
                </a:solidFill>
                <a:latin typeface="Georgia" panose="02040502050405020303" pitchFamily="18" charset="0"/>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dirty="0"/>
              <a:t>Click to add title</a:t>
            </a:r>
            <a:endParaRPr dirty="0"/>
          </a:p>
        </p:txBody>
      </p:sp>
      <p:sp>
        <p:nvSpPr>
          <p:cNvPr id="15" name="Text Placeholder 23">
            <a:extLst>
              <a:ext uri="{FF2B5EF4-FFF2-40B4-BE49-F238E27FC236}">
                <a16:creationId xmlns:a16="http://schemas.microsoft.com/office/drawing/2014/main" id="{53C078F2-EB6B-FC00-6912-7584FFF06D7E}"/>
              </a:ext>
            </a:extLst>
          </p:cNvPr>
          <p:cNvSpPr>
            <a:spLocks noGrp="1"/>
          </p:cNvSpPr>
          <p:nvPr>
            <p:ph type="body" sz="quarter" idx="13" hasCustomPrompt="1"/>
          </p:nvPr>
        </p:nvSpPr>
        <p:spPr>
          <a:xfrm>
            <a:off x="526092" y="3161525"/>
            <a:ext cx="3499758" cy="759000"/>
          </a:xfrm>
        </p:spPr>
        <p:txBody>
          <a:bodyPr/>
          <a:lstStyle>
            <a:lvl1pPr marL="0" indent="0">
              <a:buNone/>
              <a:defRPr sz="1600" b="0" i="0">
                <a:solidFill>
                  <a:schemeClr val="bg1"/>
                </a:solidFill>
                <a:latin typeface="BentonSans Book" panose="02000503000000020004" pitchFamily="2" charset="77"/>
              </a:defRPr>
            </a:lvl1pPr>
            <a:lvl2pPr marL="615950" indent="0">
              <a:buNone/>
              <a:defRPr b="0" i="0">
                <a:solidFill>
                  <a:schemeClr val="bg1"/>
                </a:solidFill>
                <a:latin typeface="BentonSans Book" panose="02000503000000020004" pitchFamily="2" charset="77"/>
              </a:defRPr>
            </a:lvl2pPr>
            <a:lvl3pPr marL="1073150" indent="0">
              <a:buNone/>
              <a:defRPr b="0" i="0">
                <a:solidFill>
                  <a:schemeClr val="bg1"/>
                </a:solidFill>
                <a:latin typeface="BentonSans Book" panose="02000503000000020004" pitchFamily="2" charset="77"/>
              </a:defRPr>
            </a:lvl3pPr>
            <a:lvl4pPr marL="1530350" indent="0">
              <a:buNone/>
              <a:defRPr b="0" i="0">
                <a:solidFill>
                  <a:schemeClr val="bg1"/>
                </a:solidFill>
                <a:latin typeface="BentonSans Book" panose="02000503000000020004" pitchFamily="2" charset="77"/>
              </a:defRPr>
            </a:lvl4pPr>
            <a:lvl5pPr marL="1987550" indent="0">
              <a:buNone/>
              <a:defRPr b="0" i="0">
                <a:solidFill>
                  <a:schemeClr val="bg1"/>
                </a:solidFill>
                <a:latin typeface="BentonSans Book" panose="02000503000000020004" pitchFamily="2" charset="77"/>
              </a:defRPr>
            </a:lvl5pPr>
          </a:lstStyle>
          <a:p>
            <a:pPr lvl="0"/>
            <a:r>
              <a:rPr lang="en-US" dirty="0"/>
              <a:t>Click to add subtitle</a:t>
            </a:r>
          </a:p>
        </p:txBody>
      </p:sp>
    </p:spTree>
    <p:extLst>
      <p:ext uri="{BB962C8B-B14F-4D97-AF65-F5344CB8AC3E}">
        <p14:creationId xmlns:p14="http://schemas.microsoft.com/office/powerpoint/2010/main" val="180571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1"/>
      </p:bgRef>
    </p:bg>
    <p:spTree>
      <p:nvGrpSpPr>
        <p:cNvPr id="1" name=""/>
        <p:cNvGrpSpPr/>
        <p:nvPr/>
      </p:nvGrpSpPr>
      <p:grpSpPr>
        <a:xfrm>
          <a:off x="0" y="0"/>
          <a:ext cx="0" cy="0"/>
          <a:chOff x="0" y="0"/>
          <a:chExt cx="0" cy="0"/>
        </a:xfrm>
      </p:grpSpPr>
      <p:pic>
        <p:nvPicPr>
          <p:cNvPr id="2" name="Picture 1" descr="A red letter u on a black background&#10;&#10;Description automatically generated">
            <a:extLst>
              <a:ext uri="{FF2B5EF4-FFF2-40B4-BE49-F238E27FC236}">
                <a16:creationId xmlns:a16="http://schemas.microsoft.com/office/drawing/2014/main" id="{2512786A-9889-A68B-7493-0F48DE13C5D0}"/>
              </a:ext>
            </a:extLst>
          </p:cNvPr>
          <p:cNvPicPr>
            <a:picLocks noChangeAspect="1"/>
          </p:cNvPicPr>
          <p:nvPr userDrawn="1"/>
        </p:nvPicPr>
        <p:blipFill>
          <a:blip r:embed="rId2"/>
          <a:stretch>
            <a:fillRect/>
          </a:stretch>
        </p:blipFill>
        <p:spPr>
          <a:xfrm>
            <a:off x="-80010" y="-82863"/>
            <a:ext cx="4206240" cy="5312644"/>
          </a:xfrm>
          <a:prstGeom prst="rect">
            <a:avLst/>
          </a:prstGeom>
        </p:spPr>
      </p:pic>
      <p:sp>
        <p:nvSpPr>
          <p:cNvPr id="5" name="Google Shape;19;p3">
            <a:extLst>
              <a:ext uri="{FF2B5EF4-FFF2-40B4-BE49-F238E27FC236}">
                <a16:creationId xmlns:a16="http://schemas.microsoft.com/office/drawing/2014/main" id="{2A2D2E8E-4658-1385-6738-9A989148B323}"/>
              </a:ext>
            </a:extLst>
          </p:cNvPr>
          <p:cNvSpPr txBox="1">
            <a:spLocks/>
          </p:cNvSpPr>
          <p:nvPr userDrawn="1"/>
        </p:nvSpPr>
        <p:spPr>
          <a:xfrm>
            <a:off x="5280457" y="2281666"/>
            <a:ext cx="3698844" cy="54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r>
              <a:rPr lang="en-US" sz="3200" spc="200" baseline="0" dirty="0">
                <a:solidFill>
                  <a:schemeClr val="tx1"/>
                </a:solidFill>
              </a:rPr>
              <a:t>THANK YOU!</a:t>
            </a:r>
          </a:p>
        </p:txBody>
      </p:sp>
      <p:pic>
        <p:nvPicPr>
          <p:cNvPr id="7" name="Picture 6">
            <a:extLst>
              <a:ext uri="{FF2B5EF4-FFF2-40B4-BE49-F238E27FC236}">
                <a16:creationId xmlns:a16="http://schemas.microsoft.com/office/drawing/2014/main" id="{CFAC1AC2-A4BC-A96C-CDF1-371E08EBB6C7}"/>
              </a:ext>
            </a:extLst>
          </p:cNvPr>
          <p:cNvPicPr>
            <a:picLocks noChangeAspect="1"/>
          </p:cNvPicPr>
          <p:nvPr userDrawn="1"/>
        </p:nvPicPr>
        <p:blipFill>
          <a:blip r:embed="rId3"/>
          <a:stretch>
            <a:fillRect/>
          </a:stretch>
        </p:blipFill>
        <p:spPr>
          <a:xfrm>
            <a:off x="5933441" y="4352775"/>
            <a:ext cx="2580639" cy="790725"/>
          </a:xfrm>
          <a:prstGeom prst="rect">
            <a:avLst/>
          </a:prstGeom>
        </p:spPr>
      </p:pic>
    </p:spTree>
    <p:extLst>
      <p:ext uri="{BB962C8B-B14F-4D97-AF65-F5344CB8AC3E}">
        <p14:creationId xmlns:p14="http://schemas.microsoft.com/office/powerpoint/2010/main" val="259087184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imson">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31163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6EA3DF-55B7-6A1D-6AAE-70D523E83B34}"/>
              </a:ext>
            </a:extLst>
          </p:cNvPr>
          <p:cNvSpPr/>
          <p:nvPr userDrawn="1"/>
        </p:nvSpPr>
        <p:spPr>
          <a:xfrm>
            <a:off x="0" y="4620986"/>
            <a:ext cx="9144000" cy="522514"/>
          </a:xfrm>
          <a:prstGeom prst="rect">
            <a:avLst/>
          </a:prstGeom>
          <a:solidFill>
            <a:srgbClr val="99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9;p3">
            <a:extLst>
              <a:ext uri="{FF2B5EF4-FFF2-40B4-BE49-F238E27FC236}">
                <a16:creationId xmlns:a16="http://schemas.microsoft.com/office/drawing/2014/main" id="{99FEF39D-1494-2873-899D-9B9B1A11EBFC}"/>
              </a:ext>
            </a:extLst>
          </p:cNvPr>
          <p:cNvSpPr txBox="1">
            <a:spLocks/>
          </p:cNvSpPr>
          <p:nvPr userDrawn="1"/>
        </p:nvSpPr>
        <p:spPr>
          <a:xfrm>
            <a:off x="727950" y="4770673"/>
            <a:ext cx="7688100" cy="237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marL="0" indent="0" algn="ctr"/>
            <a:r>
              <a:rPr lang="en-US" sz="900" b="0" i="0" spc="200" baseline="0" dirty="0">
                <a:solidFill>
                  <a:schemeClr val="bg1"/>
                </a:solidFill>
                <a:latin typeface="BentonSans Medium" panose="02000503000000020004" pitchFamily="2" charset="77"/>
              </a:rPr>
              <a:t>INDIANA UNIVERSITY BLOOMINGTON</a:t>
            </a:r>
          </a:p>
        </p:txBody>
      </p:sp>
      <p:sp>
        <p:nvSpPr>
          <p:cNvPr id="4" name="Google Shape;19;p3">
            <a:extLst>
              <a:ext uri="{FF2B5EF4-FFF2-40B4-BE49-F238E27FC236}">
                <a16:creationId xmlns:a16="http://schemas.microsoft.com/office/drawing/2014/main" id="{7F8DE2E2-1D72-EB33-74DE-270AB2B174E7}"/>
              </a:ext>
            </a:extLst>
          </p:cNvPr>
          <p:cNvSpPr txBox="1">
            <a:spLocks/>
          </p:cNvSpPr>
          <p:nvPr userDrawn="1"/>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3042933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69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6459-6FD4-7ACE-B242-C99927BFFAF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B4B308-8F8D-4925-30EE-93E3EA010C4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EADE399-FDC0-7099-0859-C8CDADC3A1AE}"/>
              </a:ext>
            </a:extLst>
          </p:cNvPr>
          <p:cNvSpPr>
            <a:spLocks noGrp="1"/>
          </p:cNvSpPr>
          <p:nvPr>
            <p:ph type="dt" sz="half" idx="10"/>
          </p:nvPr>
        </p:nvSpPr>
        <p:spPr/>
        <p:txBody>
          <a:bodyPr/>
          <a:lstStyle/>
          <a:p>
            <a:fld id="{2B9CD3AC-AEF2-CA47-9F56-2B750F53392F}" type="datetime1">
              <a:rPr lang="en-US" smtClean="0"/>
              <a:t>9/26/24</a:t>
            </a:fld>
            <a:endParaRPr lang="en-US"/>
          </a:p>
        </p:txBody>
      </p:sp>
      <p:sp>
        <p:nvSpPr>
          <p:cNvPr id="5" name="Footer Placeholder 4">
            <a:extLst>
              <a:ext uri="{FF2B5EF4-FFF2-40B4-BE49-F238E27FC236}">
                <a16:creationId xmlns:a16="http://schemas.microsoft.com/office/drawing/2014/main" id="{0FB9881B-72BE-F480-2706-36E33C5E4AAA}"/>
              </a:ext>
            </a:extLst>
          </p:cNvPr>
          <p:cNvSpPr>
            <a:spLocks noGrp="1"/>
          </p:cNvSpPr>
          <p:nvPr>
            <p:ph type="ftr" sz="quarter" idx="11"/>
          </p:nvPr>
        </p:nvSpPr>
        <p:spPr>
          <a:xfrm>
            <a:off x="3628390" y="6705503"/>
            <a:ext cx="1712288" cy="127097"/>
          </a:xfrm>
          <a:prstGeom prst="rect">
            <a:avLst/>
          </a:prstGeom>
        </p:spPr>
        <p:txBody>
          <a:bodyPr/>
          <a:lstStyle/>
          <a:p>
            <a:r>
              <a:rPr lang="en-US"/>
              <a:t>INDIANA UNIVERSITY ADVANCEMENT</a:t>
            </a:r>
          </a:p>
        </p:txBody>
      </p:sp>
      <p:sp>
        <p:nvSpPr>
          <p:cNvPr id="6" name="Slide Number Placeholder 5">
            <a:extLst>
              <a:ext uri="{FF2B5EF4-FFF2-40B4-BE49-F238E27FC236}">
                <a16:creationId xmlns:a16="http://schemas.microsoft.com/office/drawing/2014/main" id="{515C3210-B65D-FF80-7BF7-5A88C0ED92B7}"/>
              </a:ext>
            </a:extLst>
          </p:cNvPr>
          <p:cNvSpPr>
            <a:spLocks noGrp="1"/>
          </p:cNvSpPr>
          <p:nvPr>
            <p:ph type="sldNum" sz="quarter" idx="12"/>
          </p:nvPr>
        </p:nvSpPr>
        <p:spPr/>
        <p:txBody>
          <a:bodyPr/>
          <a:lstStyle/>
          <a:p>
            <a:fld id="{37FF05C8-5D54-1141-A113-F1F666C18566}" type="slidenum">
              <a:rPr lang="en-US" smtClean="0"/>
              <a:t>‹#›</a:t>
            </a:fld>
            <a:endParaRPr lang="en-US"/>
          </a:p>
        </p:txBody>
      </p:sp>
    </p:spTree>
    <p:extLst>
      <p:ext uri="{BB962C8B-B14F-4D97-AF65-F5344CB8AC3E}">
        <p14:creationId xmlns:p14="http://schemas.microsoft.com/office/powerpoint/2010/main" val="89777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sp>
        <p:nvSpPr>
          <p:cNvPr id="4" name="Google Shape;19;p3">
            <a:extLst>
              <a:ext uri="{FF2B5EF4-FFF2-40B4-BE49-F238E27FC236}">
                <a16:creationId xmlns:a16="http://schemas.microsoft.com/office/drawing/2014/main" id="{970A0A80-F2F1-325F-CCC8-40FA46A4E778}"/>
              </a:ext>
            </a:extLst>
          </p:cNvPr>
          <p:cNvSpPr txBox="1">
            <a:spLocks/>
          </p:cNvSpPr>
          <p:nvPr userDrawn="1"/>
        </p:nvSpPr>
        <p:spPr>
          <a:xfrm>
            <a:off x="727948" y="3143276"/>
            <a:ext cx="7688100" cy="54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marL="0" indent="0"/>
            <a:r>
              <a:rPr lang="en-US" sz="900" b="0" i="0" spc="200" baseline="0" dirty="0">
                <a:solidFill>
                  <a:srgbClr val="231F20"/>
                </a:solidFill>
                <a:latin typeface="BentonSans Medium" panose="02000503000000020004" pitchFamily="2" charset="77"/>
              </a:rPr>
              <a:t>INDIANA UNIVERSITY BLOOMINGTON</a:t>
            </a:r>
          </a:p>
        </p:txBody>
      </p:sp>
      <p:pic>
        <p:nvPicPr>
          <p:cNvPr id="5" name="Picture 4" descr="A red and white logo&#10;&#10;Description automatically generated">
            <a:extLst>
              <a:ext uri="{FF2B5EF4-FFF2-40B4-BE49-F238E27FC236}">
                <a16:creationId xmlns:a16="http://schemas.microsoft.com/office/drawing/2014/main" id="{A2C0A919-4BB1-E964-BE34-A9A62847A45A}"/>
              </a:ext>
            </a:extLst>
          </p:cNvPr>
          <p:cNvPicPr>
            <a:picLocks noChangeAspect="1"/>
          </p:cNvPicPr>
          <p:nvPr userDrawn="1"/>
        </p:nvPicPr>
        <p:blipFill>
          <a:blip r:embed="rId2"/>
          <a:stretch>
            <a:fillRect/>
          </a:stretch>
        </p:blipFill>
        <p:spPr>
          <a:xfrm>
            <a:off x="4314654" y="3933022"/>
            <a:ext cx="514691" cy="1210478"/>
          </a:xfrm>
          <a:prstGeom prst="rect">
            <a:avLst/>
          </a:prstGeom>
        </p:spPr>
      </p:pic>
    </p:spTree>
    <p:extLst>
      <p:ext uri="{BB962C8B-B14F-4D97-AF65-F5344CB8AC3E}">
        <p14:creationId xmlns:p14="http://schemas.microsoft.com/office/powerpoint/2010/main" val="26736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818A2-F1CA-3982-463B-5C42305C4FC9}"/>
              </a:ext>
            </a:extLst>
          </p:cNvPr>
          <p:cNvPicPr>
            <a:picLocks noChangeAspect="1"/>
          </p:cNvPicPr>
          <p:nvPr userDrawn="1"/>
        </p:nvPicPr>
        <p:blipFill>
          <a:blip r:embed="rId2"/>
          <a:stretch>
            <a:fillRect/>
          </a:stretch>
        </p:blipFill>
        <p:spPr>
          <a:xfrm>
            <a:off x="614217" y="4155162"/>
            <a:ext cx="2397387" cy="988338"/>
          </a:xfrm>
          <a:prstGeom prst="rect">
            <a:avLst/>
          </a:prstGeom>
        </p:spPr>
      </p:pic>
    </p:spTree>
    <p:extLst>
      <p:ext uri="{BB962C8B-B14F-4D97-AF65-F5344CB8AC3E}">
        <p14:creationId xmlns:p14="http://schemas.microsoft.com/office/powerpoint/2010/main" val="52440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538DB2-9E35-32DB-B64E-EE14F59884E9}"/>
              </a:ext>
            </a:extLst>
          </p:cNvPr>
          <p:cNvPicPr>
            <a:picLocks noChangeAspect="1"/>
          </p:cNvPicPr>
          <p:nvPr userDrawn="1"/>
        </p:nvPicPr>
        <p:blipFill>
          <a:blip r:embed="rId2"/>
          <a:stretch>
            <a:fillRect/>
          </a:stretch>
        </p:blipFill>
        <p:spPr>
          <a:xfrm>
            <a:off x="614217" y="4155162"/>
            <a:ext cx="2397387" cy="988338"/>
          </a:xfrm>
          <a:prstGeom prst="rect">
            <a:avLst/>
          </a:prstGeom>
        </p:spPr>
      </p:pic>
    </p:spTree>
    <p:extLst>
      <p:ext uri="{BB962C8B-B14F-4D97-AF65-F5344CB8AC3E}">
        <p14:creationId xmlns:p14="http://schemas.microsoft.com/office/powerpoint/2010/main" val="78512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A1697-3324-2831-A883-46E390831ADA}"/>
              </a:ext>
            </a:extLst>
          </p:cNvPr>
          <p:cNvPicPr>
            <a:picLocks noChangeAspect="1"/>
          </p:cNvPicPr>
          <p:nvPr userDrawn="1"/>
        </p:nvPicPr>
        <p:blipFill>
          <a:blip r:embed="rId2"/>
          <a:stretch>
            <a:fillRect/>
          </a:stretch>
        </p:blipFill>
        <p:spPr>
          <a:xfrm>
            <a:off x="614217" y="4155162"/>
            <a:ext cx="2397387" cy="988338"/>
          </a:xfrm>
          <a:prstGeom prst="rect">
            <a:avLst/>
          </a:prstGeom>
        </p:spPr>
      </p:pic>
    </p:spTree>
    <p:extLst>
      <p:ext uri="{BB962C8B-B14F-4D97-AF65-F5344CB8AC3E}">
        <p14:creationId xmlns:p14="http://schemas.microsoft.com/office/powerpoint/2010/main" val="31648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7">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7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8">
    <p:bg>
      <p:bgRef idx="1001">
        <a:schemeClr val="bg1"/>
      </p:bgRef>
    </p:bg>
    <p:spTree>
      <p:nvGrpSpPr>
        <p:cNvPr id="1" name=""/>
        <p:cNvGrpSpPr/>
        <p:nvPr/>
      </p:nvGrpSpPr>
      <p:grpSpPr>
        <a:xfrm>
          <a:off x="0" y="0"/>
          <a:ext cx="0" cy="0"/>
          <a:chOff x="0" y="0"/>
          <a:chExt cx="0" cy="0"/>
        </a:xfrm>
      </p:grpSpPr>
      <p:pic>
        <p:nvPicPr>
          <p:cNvPr id="6" name="Picture 5" descr="A red letter on a white background&#10;&#10;Description automatically generated">
            <a:extLst>
              <a:ext uri="{FF2B5EF4-FFF2-40B4-BE49-F238E27FC236}">
                <a16:creationId xmlns:a16="http://schemas.microsoft.com/office/drawing/2014/main" id="{F9C0F230-54BA-5F2A-C9C5-CAAC5486BBC9}"/>
              </a:ext>
            </a:extLst>
          </p:cNvPr>
          <p:cNvPicPr>
            <a:picLocks noChangeAspect="1"/>
          </p:cNvPicPr>
          <p:nvPr userDrawn="1"/>
        </p:nvPicPr>
        <p:blipFill>
          <a:blip r:embed="rId2"/>
          <a:stretch>
            <a:fillRect/>
          </a:stretch>
        </p:blipFill>
        <p:spPr>
          <a:xfrm>
            <a:off x="4303577" y="3897257"/>
            <a:ext cx="536843" cy="1246243"/>
          </a:xfrm>
          <a:prstGeom prst="rect">
            <a:avLst/>
          </a:prstGeom>
        </p:spPr>
      </p:pic>
    </p:spTree>
    <p:extLst>
      <p:ext uri="{BB962C8B-B14F-4D97-AF65-F5344CB8AC3E}">
        <p14:creationId xmlns:p14="http://schemas.microsoft.com/office/powerpoint/2010/main" val="235171618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_1">
    <p:bg>
      <p:bgRef idx="1001">
        <a:schemeClr val="bg1"/>
      </p:bgRef>
    </p:bg>
    <p:spTree>
      <p:nvGrpSpPr>
        <p:cNvPr id="1" name=""/>
        <p:cNvGrpSpPr/>
        <p:nvPr/>
      </p:nvGrpSpPr>
      <p:grpSpPr>
        <a:xfrm>
          <a:off x="0" y="0"/>
          <a:ext cx="0" cy="0"/>
          <a:chOff x="0" y="0"/>
          <a:chExt cx="0" cy="0"/>
        </a:xfrm>
      </p:grpSpPr>
      <p:pic>
        <p:nvPicPr>
          <p:cNvPr id="2" name="Picture 1" descr="A red letter u on a black background&#10;&#10;Description automatically generated">
            <a:extLst>
              <a:ext uri="{FF2B5EF4-FFF2-40B4-BE49-F238E27FC236}">
                <a16:creationId xmlns:a16="http://schemas.microsoft.com/office/drawing/2014/main" id="{119EBE0C-C8D5-62C0-64F6-0D222B8A74BF}"/>
              </a:ext>
            </a:extLst>
          </p:cNvPr>
          <p:cNvPicPr>
            <a:picLocks noChangeAspect="1"/>
          </p:cNvPicPr>
          <p:nvPr userDrawn="1"/>
        </p:nvPicPr>
        <p:blipFill>
          <a:blip r:embed="rId2"/>
          <a:stretch>
            <a:fillRect/>
          </a:stretch>
        </p:blipFill>
        <p:spPr>
          <a:xfrm>
            <a:off x="-80010" y="-82863"/>
            <a:ext cx="4206240" cy="5312644"/>
          </a:xfrm>
          <a:prstGeom prst="rect">
            <a:avLst/>
          </a:prstGeom>
        </p:spPr>
      </p:pic>
    </p:spTree>
    <p:extLst>
      <p:ext uri="{BB962C8B-B14F-4D97-AF65-F5344CB8AC3E}">
        <p14:creationId xmlns:p14="http://schemas.microsoft.com/office/powerpoint/2010/main" val="327707596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Source Sans Pro"/>
              <a:buNone/>
              <a:defRPr sz="2800" b="1">
                <a:latin typeface="Source Sans Pro"/>
                <a:ea typeface="Source Sans Pro"/>
                <a:cs typeface="Source Sans Pro"/>
                <a:sym typeface="Source Sans Pro"/>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Source Sans Pro"/>
              <a:buChar char="●"/>
              <a:defRPr sz="1300">
                <a:solidFill>
                  <a:schemeClr val="accent1"/>
                </a:solidFill>
                <a:latin typeface="Source Sans Pro"/>
                <a:ea typeface="Source Sans Pro"/>
                <a:cs typeface="Source Sans Pro"/>
                <a:sym typeface="Source Sans Pro"/>
              </a:defRPr>
            </a:lvl1pPr>
            <a:lvl2pPr marL="914400" lvl="1" indent="-298450">
              <a:lnSpc>
                <a:spcPct val="115000"/>
              </a:lnSpc>
              <a:spcBef>
                <a:spcPts val="1600"/>
              </a:spcBef>
              <a:spcAft>
                <a:spcPts val="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2pPr>
            <a:lvl3pPr marL="1371600" lvl="2" indent="-298450">
              <a:lnSpc>
                <a:spcPct val="115000"/>
              </a:lnSpc>
              <a:spcBef>
                <a:spcPts val="1600"/>
              </a:spcBef>
              <a:spcAft>
                <a:spcPts val="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3pPr>
            <a:lvl4pPr marL="1828800" lvl="3" indent="-298450">
              <a:lnSpc>
                <a:spcPct val="115000"/>
              </a:lnSpc>
              <a:spcBef>
                <a:spcPts val="1600"/>
              </a:spcBef>
              <a:spcAft>
                <a:spcPts val="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4pPr>
            <a:lvl5pPr marL="2286000" lvl="4" indent="-298450">
              <a:lnSpc>
                <a:spcPct val="115000"/>
              </a:lnSpc>
              <a:spcBef>
                <a:spcPts val="1600"/>
              </a:spcBef>
              <a:spcAft>
                <a:spcPts val="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5pPr>
            <a:lvl6pPr marL="2743200" lvl="5" indent="-298450">
              <a:lnSpc>
                <a:spcPct val="115000"/>
              </a:lnSpc>
              <a:spcBef>
                <a:spcPts val="1600"/>
              </a:spcBef>
              <a:spcAft>
                <a:spcPts val="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6pPr>
            <a:lvl7pPr marL="3200400" lvl="6" indent="-298450">
              <a:lnSpc>
                <a:spcPct val="115000"/>
              </a:lnSpc>
              <a:spcBef>
                <a:spcPts val="1600"/>
              </a:spcBef>
              <a:spcAft>
                <a:spcPts val="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7pPr>
            <a:lvl8pPr marL="3657600" lvl="7" indent="-298450">
              <a:lnSpc>
                <a:spcPct val="115000"/>
              </a:lnSpc>
              <a:spcBef>
                <a:spcPts val="1600"/>
              </a:spcBef>
              <a:spcAft>
                <a:spcPts val="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8pPr>
            <a:lvl9pPr marL="4114800" lvl="8" indent="-298450">
              <a:lnSpc>
                <a:spcPct val="115000"/>
              </a:lnSpc>
              <a:spcBef>
                <a:spcPts val="1600"/>
              </a:spcBef>
              <a:spcAft>
                <a:spcPts val="1600"/>
              </a:spcAft>
              <a:buClr>
                <a:schemeClr val="accent1"/>
              </a:buClr>
              <a:buSzPts val="1100"/>
              <a:buFont typeface="Source Sans Pro"/>
              <a:buChar char="■"/>
              <a:defRPr sz="1100">
                <a:solidFill>
                  <a:schemeClr val="accent1"/>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4" r:id="rId11"/>
    <p:sldLayoutId id="2147483695" r:id="rId12"/>
    <p:sldLayoutId id="2147483696" r:id="rId13"/>
    <p:sldLayoutId id="2147483699" r:id="rId14"/>
    <p:sldLayoutId id="2147483700" r:id="rId15"/>
    <p:sldLayoutId id="2147483701" r:id="rId16"/>
    <p:sldLayoutId id="2147483702" r:id="rId17"/>
    <p:sldLayoutId id="2147483697" r:id="rId18"/>
    <p:sldLayoutId id="2147483698" r:id="rId19"/>
    <p:sldLayoutId id="2147483703" r:id="rId20"/>
    <p:sldLayoutId id="214748370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BentonSansCond Black" panose="02000606040000020004" pitchFamily="2" charset="77"/>
          <a:ea typeface="BentonSansCond Black" panose="02000606040000020004"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entonSans Regular" panose="02000503000000020004" pitchFamily="2" charset="77"/>
          <a:ea typeface="BentonSans Regular" panose="02000503000000020004"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give.myiu.org/iu-bloomington/I380016521.html"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ntranet.college.indiana.edu/alumni-giving/index.html"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p3">
            <a:extLst>
              <a:ext uri="{FF2B5EF4-FFF2-40B4-BE49-F238E27FC236}">
                <a16:creationId xmlns:a16="http://schemas.microsoft.com/office/drawing/2014/main" id="{774BE380-B884-9941-704D-C56A612F7EEB}"/>
              </a:ext>
            </a:extLst>
          </p:cNvPr>
          <p:cNvSpPr txBox="1">
            <a:spLocks/>
          </p:cNvSpPr>
          <p:nvPr/>
        </p:nvSpPr>
        <p:spPr>
          <a:xfrm>
            <a:off x="516578" y="1834567"/>
            <a:ext cx="5173021" cy="7199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ts val="8600"/>
              </a:lnSpc>
              <a:spcBef>
                <a:spcPts val="0"/>
              </a:spcBef>
              <a:spcAft>
                <a:spcPts val="0"/>
              </a:spcAft>
              <a:buClr>
                <a:schemeClr val="dk2"/>
              </a:buClr>
              <a:buSzPts val="4200"/>
              <a:buFont typeface="Source Sans Pro"/>
              <a:buNone/>
              <a:defRPr sz="4800" b="1" i="0" u="none" strike="noStrike" cap="none" spc="200" baseline="0">
                <a:solidFill>
                  <a:srgbClr val="990000"/>
                </a:solidFill>
                <a:latin typeface="BentonSansCond Black" panose="02000606040000020004" pitchFamily="2" charset="77"/>
                <a:ea typeface="Source Sans Pro"/>
                <a:cs typeface="Source Sans Pro"/>
                <a:sym typeface="Source Sans Pro"/>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endParaRPr lang="en-US" sz="2000" spc="350" dirty="0">
              <a:latin typeface="Georgia" panose="02040502050405020303" pitchFamily="18" charset="0"/>
            </a:endParaRPr>
          </a:p>
        </p:txBody>
      </p:sp>
      <p:sp>
        <p:nvSpPr>
          <p:cNvPr id="4" name="Google Shape;167;p23">
            <a:extLst>
              <a:ext uri="{FF2B5EF4-FFF2-40B4-BE49-F238E27FC236}">
                <a16:creationId xmlns:a16="http://schemas.microsoft.com/office/drawing/2014/main" id="{FF2A3A01-5B55-F71C-AD2A-3BE2CD78BF3E}"/>
              </a:ext>
            </a:extLst>
          </p:cNvPr>
          <p:cNvSpPr txBox="1">
            <a:spLocks/>
          </p:cNvSpPr>
          <p:nvPr/>
        </p:nvSpPr>
        <p:spPr>
          <a:xfrm>
            <a:off x="516578" y="1760492"/>
            <a:ext cx="4897394" cy="17690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000"/>
              </a:lnSpc>
              <a:spcAft>
                <a:spcPts val="1600"/>
              </a:spcAft>
            </a:pPr>
            <a:r>
              <a:rPr lang="en-GB" sz="3200" dirty="0">
                <a:solidFill>
                  <a:schemeClr val="bg2"/>
                </a:solidFill>
                <a:latin typeface="BentonSans Book" panose="02000404020000020004" pitchFamily="2" charset="77"/>
              </a:rPr>
              <a:t>Advancement Overview for Chairs, Directors, and Fiscal Officers</a:t>
            </a:r>
          </a:p>
        </p:txBody>
      </p:sp>
      <p:sp>
        <p:nvSpPr>
          <p:cNvPr id="6" name="Google Shape;167;p23">
            <a:extLst>
              <a:ext uri="{FF2B5EF4-FFF2-40B4-BE49-F238E27FC236}">
                <a16:creationId xmlns:a16="http://schemas.microsoft.com/office/drawing/2014/main" id="{8D941777-D4F3-5CB9-318B-BC33F3D44C2C}"/>
              </a:ext>
            </a:extLst>
          </p:cNvPr>
          <p:cNvSpPr txBox="1">
            <a:spLocks/>
          </p:cNvSpPr>
          <p:nvPr/>
        </p:nvSpPr>
        <p:spPr>
          <a:xfrm>
            <a:off x="516577" y="698173"/>
            <a:ext cx="4145957" cy="11363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200" dirty="0">
                <a:solidFill>
                  <a:schemeClr val="bg2"/>
                </a:solidFill>
                <a:latin typeface="BentonSans Book" panose="02000404020000020004" pitchFamily="2" charset="77"/>
              </a:rPr>
              <a:t>College of Arts and Sciences, Office of Advancement</a:t>
            </a:r>
          </a:p>
        </p:txBody>
      </p:sp>
      <p:sp>
        <p:nvSpPr>
          <p:cNvPr id="2" name="TextBox 1">
            <a:extLst>
              <a:ext uri="{FF2B5EF4-FFF2-40B4-BE49-F238E27FC236}">
                <a16:creationId xmlns:a16="http://schemas.microsoft.com/office/drawing/2014/main" id="{886812A0-3B9A-F6B3-6D97-3AB0E3D4169F}"/>
              </a:ext>
            </a:extLst>
          </p:cNvPr>
          <p:cNvSpPr txBox="1"/>
          <p:nvPr/>
        </p:nvSpPr>
        <p:spPr>
          <a:xfrm>
            <a:off x="1618488" y="4361688"/>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pic>
        <p:nvPicPr>
          <p:cNvPr id="10" name="Picture 9" descr="A stained glass window with a shield and a red symbol&#10;&#10;Description automatically generated">
            <a:extLst>
              <a:ext uri="{FF2B5EF4-FFF2-40B4-BE49-F238E27FC236}">
                <a16:creationId xmlns:a16="http://schemas.microsoft.com/office/drawing/2014/main" id="{7FD4E465-5F6D-4F8E-D7D0-B02576470C23}"/>
              </a:ext>
            </a:extLst>
          </p:cNvPr>
          <p:cNvPicPr>
            <a:picLocks noChangeAspect="1"/>
          </p:cNvPicPr>
          <p:nvPr/>
        </p:nvPicPr>
        <p:blipFill>
          <a:blip r:embed="rId3"/>
          <a:stretch>
            <a:fillRect/>
          </a:stretch>
        </p:blipFill>
        <p:spPr>
          <a:xfrm>
            <a:off x="5413972" y="0"/>
            <a:ext cx="3730028" cy="3730028"/>
          </a:xfrm>
          <a:prstGeom prst="rect">
            <a:avLst/>
          </a:prstGeom>
        </p:spPr>
      </p:pic>
    </p:spTree>
    <p:extLst>
      <p:ext uri="{BB962C8B-B14F-4D97-AF65-F5344CB8AC3E}">
        <p14:creationId xmlns:p14="http://schemas.microsoft.com/office/powerpoint/2010/main" val="204381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0DFE-4CDA-087F-12B6-246702FB7D34}"/>
            </a:ext>
          </a:extLst>
        </p:cNvPr>
        <p:cNvGrpSpPr/>
        <p:nvPr/>
      </p:nvGrpSpPr>
      <p:grpSpPr>
        <a:xfrm>
          <a:off x="0" y="0"/>
          <a:ext cx="0" cy="0"/>
          <a:chOff x="0" y="0"/>
          <a:chExt cx="0" cy="0"/>
        </a:xfrm>
      </p:grpSpPr>
      <p:sp>
        <p:nvSpPr>
          <p:cNvPr id="6" name="Google Shape;18;p3">
            <a:extLst>
              <a:ext uri="{FF2B5EF4-FFF2-40B4-BE49-F238E27FC236}">
                <a16:creationId xmlns:a16="http://schemas.microsoft.com/office/drawing/2014/main" id="{278D4C36-75FA-086B-FB66-6A960FD9E0FA}"/>
              </a:ext>
            </a:extLst>
          </p:cNvPr>
          <p:cNvSpPr txBox="1">
            <a:spLocks/>
          </p:cNvSpPr>
          <p:nvPr/>
        </p:nvSpPr>
        <p:spPr>
          <a:xfrm>
            <a:off x="491876" y="1031492"/>
            <a:ext cx="7673833" cy="82583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ts val="8600"/>
              </a:lnSpc>
              <a:spcBef>
                <a:spcPts val="0"/>
              </a:spcBef>
              <a:spcAft>
                <a:spcPts val="0"/>
              </a:spcAft>
              <a:buClr>
                <a:schemeClr val="dk2"/>
              </a:buClr>
              <a:buSzPts val="4200"/>
              <a:buFont typeface="Source Sans Pro"/>
              <a:buNone/>
              <a:defRPr sz="4800" b="1" i="0" u="none" strike="noStrike" cap="none" spc="200" baseline="0">
                <a:solidFill>
                  <a:srgbClr val="990000"/>
                </a:solidFill>
                <a:latin typeface="BentonSansCond Black" panose="02000606040000020004" pitchFamily="2" charset="77"/>
                <a:ea typeface="Source Sans Pro"/>
                <a:cs typeface="Source Sans Pro"/>
                <a:sym typeface="Source Sans Pro"/>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nSpc>
                <a:spcPts val="5000"/>
              </a:lnSpc>
            </a:pPr>
            <a:r>
              <a:rPr lang="en-US" sz="4000" spc="350" dirty="0">
                <a:solidFill>
                  <a:schemeClr val="tx1"/>
                </a:solidFill>
              </a:rPr>
              <a:t>Alumni Communications </a:t>
            </a:r>
          </a:p>
        </p:txBody>
      </p:sp>
      <p:pic>
        <p:nvPicPr>
          <p:cNvPr id="2" name="Picture 4">
            <a:extLst>
              <a:ext uri="{FF2B5EF4-FFF2-40B4-BE49-F238E27FC236}">
                <a16:creationId xmlns:a16="http://schemas.microsoft.com/office/drawing/2014/main" id="{BF10006A-052F-9B66-535A-FFC977E5A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994" y="2071932"/>
            <a:ext cx="1782798" cy="18825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20B2179-5A0E-FFE7-4417-23C5B638C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838" y="2071932"/>
            <a:ext cx="1797026" cy="188259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9;p23">
            <a:extLst>
              <a:ext uri="{FF2B5EF4-FFF2-40B4-BE49-F238E27FC236}">
                <a16:creationId xmlns:a16="http://schemas.microsoft.com/office/drawing/2014/main" id="{81125887-B456-1BFD-3919-7A2F34B1E614}"/>
              </a:ext>
            </a:extLst>
          </p:cNvPr>
          <p:cNvSpPr txBox="1"/>
          <p:nvPr/>
        </p:nvSpPr>
        <p:spPr>
          <a:xfrm>
            <a:off x="2413191" y="3991953"/>
            <a:ext cx="2048403" cy="11219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chemeClr val="tx1"/>
                </a:solidFill>
                <a:latin typeface="BentonSans Book" panose="02000404020000020004" pitchFamily="2" charset="77"/>
              </a:rPr>
              <a:t>Raymond Fleischman, Director of Adv. Communications</a:t>
            </a:r>
          </a:p>
        </p:txBody>
      </p:sp>
      <p:sp>
        <p:nvSpPr>
          <p:cNvPr id="7" name="Google Shape;169;p23">
            <a:extLst>
              <a:ext uri="{FF2B5EF4-FFF2-40B4-BE49-F238E27FC236}">
                <a16:creationId xmlns:a16="http://schemas.microsoft.com/office/drawing/2014/main" id="{20B37EA1-24BB-71D5-A861-34AE4C2E10F9}"/>
              </a:ext>
            </a:extLst>
          </p:cNvPr>
          <p:cNvSpPr txBox="1"/>
          <p:nvPr/>
        </p:nvSpPr>
        <p:spPr>
          <a:xfrm>
            <a:off x="4526838" y="4004886"/>
            <a:ext cx="2234180" cy="11386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chemeClr val="tx1"/>
                </a:solidFill>
                <a:latin typeface="BentonSans Book" panose="02000404020000020004" pitchFamily="2" charset="77"/>
              </a:rPr>
              <a:t>Sarah Johnson LaBarbera, Associate Director of Adv. Communications</a:t>
            </a:r>
          </a:p>
        </p:txBody>
      </p:sp>
    </p:spTree>
    <p:extLst>
      <p:ext uri="{BB962C8B-B14F-4D97-AF65-F5344CB8AC3E}">
        <p14:creationId xmlns:p14="http://schemas.microsoft.com/office/powerpoint/2010/main" val="319044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6750-41DF-1D00-D7B9-EBA0E045160D}"/>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9569451D-78CF-2C5F-45CA-C290E9322394}"/>
              </a:ext>
            </a:extLst>
          </p:cNvPr>
          <p:cNvSpPr txBox="1">
            <a:spLocks/>
          </p:cNvSpPr>
          <p:nvPr/>
        </p:nvSpPr>
        <p:spPr>
          <a:xfrm>
            <a:off x="448946" y="554937"/>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spc="200" dirty="0">
                <a:solidFill>
                  <a:srgbClr val="990000"/>
                </a:solidFill>
                <a:latin typeface="BentonSans Book" panose="02000404020000020004" pitchFamily="2" charset="77"/>
                <a:ea typeface="Source Sans Pro"/>
              </a:rPr>
              <a:t>What do alumni want?</a:t>
            </a:r>
          </a:p>
        </p:txBody>
      </p:sp>
      <p:sp>
        <p:nvSpPr>
          <p:cNvPr id="9" name="Google Shape;310;p29">
            <a:extLst>
              <a:ext uri="{FF2B5EF4-FFF2-40B4-BE49-F238E27FC236}">
                <a16:creationId xmlns:a16="http://schemas.microsoft.com/office/drawing/2014/main" id="{975666F4-72CC-BAED-549B-9DF2F2F8A524}"/>
              </a:ext>
            </a:extLst>
          </p:cNvPr>
          <p:cNvSpPr txBox="1">
            <a:spLocks/>
          </p:cNvSpPr>
          <p:nvPr/>
        </p:nvSpPr>
        <p:spPr>
          <a:xfrm>
            <a:off x="1216824" y="1579471"/>
            <a:ext cx="2832900" cy="6261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Good news - alumni want to hear from you! </a:t>
            </a:r>
          </a:p>
        </p:txBody>
      </p:sp>
      <p:sp>
        <p:nvSpPr>
          <p:cNvPr id="15" name="Google Shape;312;p29">
            <a:extLst>
              <a:ext uri="{FF2B5EF4-FFF2-40B4-BE49-F238E27FC236}">
                <a16:creationId xmlns:a16="http://schemas.microsoft.com/office/drawing/2014/main" id="{C2ACC111-E243-9F7A-870F-B3AB3959F275}"/>
              </a:ext>
            </a:extLst>
          </p:cNvPr>
          <p:cNvSpPr txBox="1">
            <a:spLocks/>
          </p:cNvSpPr>
          <p:nvPr/>
        </p:nvSpPr>
        <p:spPr>
          <a:xfrm>
            <a:off x="1216823" y="2413567"/>
            <a:ext cx="3646121"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Consistent communications, and not necessarily lengthy.</a:t>
            </a:r>
          </a:p>
        </p:txBody>
      </p:sp>
      <p:sp>
        <p:nvSpPr>
          <p:cNvPr id="20" name="Google Shape;316;p29">
            <a:extLst>
              <a:ext uri="{FF2B5EF4-FFF2-40B4-BE49-F238E27FC236}">
                <a16:creationId xmlns:a16="http://schemas.microsoft.com/office/drawing/2014/main" id="{BBE9318B-A149-875E-CD03-2149790BCD92}"/>
              </a:ext>
            </a:extLst>
          </p:cNvPr>
          <p:cNvSpPr txBox="1">
            <a:spLocks/>
          </p:cNvSpPr>
          <p:nvPr/>
        </p:nvSpPr>
        <p:spPr>
          <a:xfrm>
            <a:off x="1216824" y="3319938"/>
            <a:ext cx="3646120" cy="8429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Students, faculty, alumni, and news that will inspire pride. </a:t>
            </a:r>
          </a:p>
        </p:txBody>
      </p:sp>
      <p:sp>
        <p:nvSpPr>
          <p:cNvPr id="7" name="Google Shape;309;p29">
            <a:extLst>
              <a:ext uri="{FF2B5EF4-FFF2-40B4-BE49-F238E27FC236}">
                <a16:creationId xmlns:a16="http://schemas.microsoft.com/office/drawing/2014/main" id="{D7B3DB39-E61A-4170-7DF8-E2395DDEFD0C}"/>
              </a:ext>
            </a:extLst>
          </p:cNvPr>
          <p:cNvSpPr/>
          <p:nvPr/>
        </p:nvSpPr>
        <p:spPr>
          <a:xfrm>
            <a:off x="708729" y="1726869"/>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0" name="Google Shape;309;p29">
            <a:extLst>
              <a:ext uri="{FF2B5EF4-FFF2-40B4-BE49-F238E27FC236}">
                <a16:creationId xmlns:a16="http://schemas.microsoft.com/office/drawing/2014/main" id="{938BB6EC-3C44-424F-BE2C-364557F8F69F}"/>
              </a:ext>
            </a:extLst>
          </p:cNvPr>
          <p:cNvSpPr/>
          <p:nvPr/>
        </p:nvSpPr>
        <p:spPr>
          <a:xfrm>
            <a:off x="708729" y="2578146"/>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1" name="Google Shape;309;p29">
            <a:extLst>
              <a:ext uri="{FF2B5EF4-FFF2-40B4-BE49-F238E27FC236}">
                <a16:creationId xmlns:a16="http://schemas.microsoft.com/office/drawing/2014/main" id="{D2225584-78FC-EA1D-FEFD-394DF07C9784}"/>
              </a:ext>
            </a:extLst>
          </p:cNvPr>
          <p:cNvSpPr/>
          <p:nvPr/>
        </p:nvSpPr>
        <p:spPr>
          <a:xfrm>
            <a:off x="708729" y="3429423"/>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pic>
        <p:nvPicPr>
          <p:cNvPr id="3074" name="Picture 2" descr="Workplace Communication ...">
            <a:extLst>
              <a:ext uri="{FF2B5EF4-FFF2-40B4-BE49-F238E27FC236}">
                <a16:creationId xmlns:a16="http://schemas.microsoft.com/office/drawing/2014/main" id="{8619DEDC-89FB-A746-DB92-DF43A0222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163" y="1531984"/>
            <a:ext cx="3225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9;p3">
            <a:extLst>
              <a:ext uri="{FF2B5EF4-FFF2-40B4-BE49-F238E27FC236}">
                <a16:creationId xmlns:a16="http://schemas.microsoft.com/office/drawing/2014/main" id="{D08F1E41-E3B3-B4B8-FA69-CBC9881A6DB0}"/>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35572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8D6D7-4A0A-A5A1-5DF7-61E5C8BE50B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13F024A-3218-1CB9-78F8-983D250ADC9E}"/>
              </a:ext>
            </a:extLst>
          </p:cNvPr>
          <p:cNvSpPr txBox="1"/>
          <p:nvPr/>
        </p:nvSpPr>
        <p:spPr>
          <a:xfrm>
            <a:off x="643467" y="1764862"/>
            <a:ext cx="7597422" cy="1631216"/>
          </a:xfrm>
          <a:prstGeom prst="rect">
            <a:avLst/>
          </a:prstGeom>
          <a:noFill/>
        </p:spPr>
        <p:txBody>
          <a:bodyPr wrap="square">
            <a:spAutoFit/>
          </a:bodyPr>
          <a:lstStyle/>
          <a:p>
            <a:pPr>
              <a:lnSpc>
                <a:spcPts val="3000"/>
              </a:lnSpc>
            </a:pPr>
            <a:r>
              <a:rPr lang="en-US" sz="2600" b="0" kern="0" spc="-12" dirty="0">
                <a:solidFill>
                  <a:schemeClr val="tx1">
                    <a:lumMod val="65000"/>
                    <a:lumOff val="35000"/>
                  </a:schemeClr>
                </a:solidFill>
                <a:latin typeface="BentonSans Book" panose="02000404020000020004" pitchFamily="2" charset="77"/>
                <a:ea typeface="Cabinet Grotesk"/>
                <a:cs typeface="Cabinet Grotesk" pitchFamily="34" charset="-120"/>
              </a:rPr>
              <a:t>Draft </a:t>
            </a:r>
            <a:r>
              <a:rPr lang="en-US" sz="2600" kern="0" spc="-12" dirty="0">
                <a:solidFill>
                  <a:schemeClr val="tx1">
                    <a:lumMod val="65000"/>
                    <a:lumOff val="35000"/>
                  </a:schemeClr>
                </a:solidFill>
                <a:latin typeface="BentonSans Book" panose="02000404020000020004" pitchFamily="2" charset="77"/>
                <a:ea typeface="Cabinet Grotesk"/>
                <a:cs typeface="Cabinet Grotesk" pitchFamily="34" charset="-120"/>
              </a:rPr>
              <a:t>a brief article</a:t>
            </a:r>
            <a:r>
              <a:rPr lang="en-US" sz="2600" b="0" kern="0" spc="-12" dirty="0">
                <a:solidFill>
                  <a:schemeClr val="tx1">
                    <a:lumMod val="65000"/>
                    <a:lumOff val="35000"/>
                  </a:schemeClr>
                </a:solidFill>
                <a:latin typeface="BentonSans Book" panose="02000404020000020004" pitchFamily="2" charset="77"/>
                <a:ea typeface="Cabinet Grotesk"/>
                <a:cs typeface="Cabinet Grotesk" pitchFamily="34" charset="-120"/>
              </a:rPr>
              <a:t> about a student, alum, or faculty member, embed it on your news page, and we'll send it to your alumni from you. No lengthy newsletter required.</a:t>
            </a:r>
            <a:endParaRPr lang="en-US" sz="2600" dirty="0">
              <a:solidFill>
                <a:schemeClr val="tx1">
                  <a:lumMod val="65000"/>
                  <a:lumOff val="35000"/>
                </a:schemeClr>
              </a:solidFill>
              <a:latin typeface="BentonSans Book" panose="02000404020000020004" pitchFamily="2" charset="77"/>
              <a:ea typeface="Cabinet Grotesk"/>
            </a:endParaRPr>
          </a:p>
        </p:txBody>
      </p:sp>
      <p:sp>
        <p:nvSpPr>
          <p:cNvPr id="7" name="TextBox 6">
            <a:extLst>
              <a:ext uri="{FF2B5EF4-FFF2-40B4-BE49-F238E27FC236}">
                <a16:creationId xmlns:a16="http://schemas.microsoft.com/office/drawing/2014/main" id="{B93F33E0-A3B3-CD7E-AFFD-56C02F769592}"/>
              </a:ext>
            </a:extLst>
          </p:cNvPr>
          <p:cNvSpPr txBox="1"/>
          <p:nvPr/>
        </p:nvSpPr>
        <p:spPr>
          <a:xfrm>
            <a:off x="823865" y="832919"/>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9" name="TextBox 8">
            <a:extLst>
              <a:ext uri="{FF2B5EF4-FFF2-40B4-BE49-F238E27FC236}">
                <a16:creationId xmlns:a16="http://schemas.microsoft.com/office/drawing/2014/main" id="{BF1B5E21-E29E-ECD1-8509-75DB2A925DFD}"/>
              </a:ext>
            </a:extLst>
          </p:cNvPr>
          <p:cNvSpPr txBox="1"/>
          <p:nvPr/>
        </p:nvSpPr>
        <p:spPr>
          <a:xfrm>
            <a:off x="706170" y="778598"/>
            <a:ext cx="0" cy="0"/>
          </a:xfrm>
          <a:prstGeom prst="rect">
            <a:avLst/>
          </a:prstGeom>
        </p:spPr>
        <p:txBody>
          <a:bodyPr spcFirstLastPara="1" wrap="none" lIns="91425" tIns="91425" rIns="91425" bIns="91425" rtlCol="0" anchor="t" anchorCtr="0">
            <a:noAutofit/>
          </a:bodyPr>
          <a:lstStyle/>
          <a:p>
            <a:pPr algn="l"/>
            <a:r>
              <a:rPr lang="en-US" sz="3200" dirty="0">
                <a:solidFill>
                  <a:schemeClr val="tx1"/>
                </a:solidFill>
                <a:latin typeface="BentonSans Book" panose="02000404020000020004" pitchFamily="2" charset="77"/>
              </a:rPr>
              <a:t>Think Differently </a:t>
            </a:r>
          </a:p>
        </p:txBody>
      </p:sp>
    </p:spTree>
    <p:extLst>
      <p:ext uri="{BB962C8B-B14F-4D97-AF65-F5344CB8AC3E}">
        <p14:creationId xmlns:p14="http://schemas.microsoft.com/office/powerpoint/2010/main" val="261679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6750-41DF-1D00-D7B9-EBA0E045160D}"/>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9569451D-78CF-2C5F-45CA-C290E9322394}"/>
              </a:ext>
            </a:extLst>
          </p:cNvPr>
          <p:cNvSpPr txBox="1">
            <a:spLocks/>
          </p:cNvSpPr>
          <p:nvPr/>
        </p:nvSpPr>
        <p:spPr>
          <a:xfrm>
            <a:off x="526094" y="554938"/>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spc="200" dirty="0">
                <a:solidFill>
                  <a:srgbClr val="990000"/>
                </a:solidFill>
                <a:latin typeface="BentonSans Book" panose="02000404020000020004" pitchFamily="2" charset="77"/>
                <a:ea typeface="Source Sans Pro"/>
              </a:rPr>
              <a:t>Alumni Recognition</a:t>
            </a:r>
          </a:p>
        </p:txBody>
      </p:sp>
      <p:sp>
        <p:nvSpPr>
          <p:cNvPr id="9" name="Google Shape;310;p29">
            <a:extLst>
              <a:ext uri="{FF2B5EF4-FFF2-40B4-BE49-F238E27FC236}">
                <a16:creationId xmlns:a16="http://schemas.microsoft.com/office/drawing/2014/main" id="{975666F4-72CC-BAED-549B-9DF2F2F8A524}"/>
              </a:ext>
            </a:extLst>
          </p:cNvPr>
          <p:cNvSpPr txBox="1">
            <a:spLocks/>
          </p:cNvSpPr>
          <p:nvPr/>
        </p:nvSpPr>
        <p:spPr>
          <a:xfrm>
            <a:off x="1236383" y="1496516"/>
            <a:ext cx="3462726" cy="6261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200" dirty="0">
                <a:solidFill>
                  <a:schemeClr val="bg2"/>
                </a:solidFill>
                <a:latin typeface="BentonSans Book" panose="02000404020000020004" pitchFamily="2" charset="77"/>
              </a:rPr>
              <a:t>Nominate alumni for awards and encourage </a:t>
            </a:r>
          </a:p>
          <a:p>
            <a:pPr algn="l"/>
            <a:r>
              <a:rPr lang="en-US" sz="2000" dirty="0">
                <a:solidFill>
                  <a:schemeClr val="bg2"/>
                </a:solidFill>
                <a:latin typeface="BentonSans Book" panose="02000404020000020004" pitchFamily="2" charset="77"/>
              </a:rPr>
              <a:t>attendance at ceremonies  </a:t>
            </a:r>
          </a:p>
        </p:txBody>
      </p:sp>
      <p:sp>
        <p:nvSpPr>
          <p:cNvPr id="15" name="Google Shape;312;p29">
            <a:extLst>
              <a:ext uri="{FF2B5EF4-FFF2-40B4-BE49-F238E27FC236}">
                <a16:creationId xmlns:a16="http://schemas.microsoft.com/office/drawing/2014/main" id="{C2ACC111-E243-9F7A-870F-B3AB3959F275}"/>
              </a:ext>
            </a:extLst>
          </p:cNvPr>
          <p:cNvSpPr txBox="1">
            <a:spLocks/>
          </p:cNvSpPr>
          <p:nvPr/>
        </p:nvSpPr>
        <p:spPr>
          <a:xfrm>
            <a:off x="1236383" y="3006994"/>
            <a:ext cx="3567712" cy="8429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200" dirty="0">
                <a:solidFill>
                  <a:schemeClr val="bg2"/>
                </a:solidFill>
                <a:latin typeface="BentonSans Book" panose="02000404020000020004" pitchFamily="2" charset="77"/>
              </a:rPr>
              <a:t>Celebrate alumni accomplishments</a:t>
            </a:r>
          </a:p>
        </p:txBody>
      </p:sp>
      <p:sp>
        <p:nvSpPr>
          <p:cNvPr id="3" name="Google Shape;309;p29">
            <a:extLst>
              <a:ext uri="{FF2B5EF4-FFF2-40B4-BE49-F238E27FC236}">
                <a16:creationId xmlns:a16="http://schemas.microsoft.com/office/drawing/2014/main" id="{4EB444AF-18D7-52C7-0A76-40BBB447D109}"/>
              </a:ext>
            </a:extLst>
          </p:cNvPr>
          <p:cNvSpPr/>
          <p:nvPr/>
        </p:nvSpPr>
        <p:spPr>
          <a:xfrm>
            <a:off x="708727" y="3108924"/>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7" name="Google Shape;309;p29">
            <a:extLst>
              <a:ext uri="{FF2B5EF4-FFF2-40B4-BE49-F238E27FC236}">
                <a16:creationId xmlns:a16="http://schemas.microsoft.com/office/drawing/2014/main" id="{ADEFB0CF-CAD4-2E2D-DAB5-A54A1B4C2D6C}"/>
              </a:ext>
            </a:extLst>
          </p:cNvPr>
          <p:cNvSpPr/>
          <p:nvPr/>
        </p:nvSpPr>
        <p:spPr>
          <a:xfrm>
            <a:off x="708727" y="1612301"/>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5" name="Google Shape;19;p3">
            <a:extLst>
              <a:ext uri="{FF2B5EF4-FFF2-40B4-BE49-F238E27FC236}">
                <a16:creationId xmlns:a16="http://schemas.microsoft.com/office/drawing/2014/main" id="{28B0A295-8B97-2DF2-7BDA-6CD5D0CC4459}"/>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pic>
        <p:nvPicPr>
          <p:cNvPr id="6" name="Picture 5" descr="A group of people sitting in chairs&#10;&#10;Description automatically generated">
            <a:extLst>
              <a:ext uri="{FF2B5EF4-FFF2-40B4-BE49-F238E27FC236}">
                <a16:creationId xmlns:a16="http://schemas.microsoft.com/office/drawing/2014/main" id="{765086BA-AC60-A4CD-7647-A18F5F3DF51C}"/>
              </a:ext>
            </a:extLst>
          </p:cNvPr>
          <p:cNvPicPr>
            <a:picLocks noChangeAspect="1"/>
          </p:cNvPicPr>
          <p:nvPr/>
        </p:nvPicPr>
        <p:blipFill>
          <a:blip r:embed="rId3"/>
          <a:stretch>
            <a:fillRect/>
          </a:stretch>
        </p:blipFill>
        <p:spPr>
          <a:xfrm>
            <a:off x="4693698" y="1227594"/>
            <a:ext cx="4353320" cy="2904524"/>
          </a:xfrm>
          <a:prstGeom prst="rect">
            <a:avLst/>
          </a:prstGeom>
        </p:spPr>
      </p:pic>
    </p:spTree>
    <p:extLst>
      <p:ext uri="{BB962C8B-B14F-4D97-AF65-F5344CB8AC3E}">
        <p14:creationId xmlns:p14="http://schemas.microsoft.com/office/powerpoint/2010/main" val="39643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6750-41DF-1D00-D7B9-EBA0E045160D}"/>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9569451D-78CF-2C5F-45CA-C290E9322394}"/>
              </a:ext>
            </a:extLst>
          </p:cNvPr>
          <p:cNvSpPr txBox="1">
            <a:spLocks/>
          </p:cNvSpPr>
          <p:nvPr/>
        </p:nvSpPr>
        <p:spPr>
          <a:xfrm>
            <a:off x="544705" y="584543"/>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spc="200" dirty="0">
                <a:solidFill>
                  <a:srgbClr val="990000"/>
                </a:solidFill>
                <a:latin typeface="BentonSans Book" panose="02000404020000020004" pitchFamily="2" charset="77"/>
                <a:ea typeface="Source Sans Pro"/>
              </a:rPr>
              <a:t>Alumni Programming</a:t>
            </a:r>
          </a:p>
        </p:txBody>
      </p:sp>
      <p:sp>
        <p:nvSpPr>
          <p:cNvPr id="15" name="Google Shape;312;p29">
            <a:extLst>
              <a:ext uri="{FF2B5EF4-FFF2-40B4-BE49-F238E27FC236}">
                <a16:creationId xmlns:a16="http://schemas.microsoft.com/office/drawing/2014/main" id="{C2ACC111-E243-9F7A-870F-B3AB3959F275}"/>
              </a:ext>
            </a:extLst>
          </p:cNvPr>
          <p:cNvSpPr txBox="1">
            <a:spLocks/>
          </p:cNvSpPr>
          <p:nvPr/>
        </p:nvSpPr>
        <p:spPr>
          <a:xfrm>
            <a:off x="1253852" y="2068645"/>
            <a:ext cx="2534530" cy="4527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l"/>
            <a:r>
              <a:rPr lang="en-US" sz="2000" dirty="0">
                <a:solidFill>
                  <a:schemeClr val="bg2"/>
                </a:solidFill>
                <a:latin typeface="BentonSans Book" panose="02000404020000020004" pitchFamily="2" charset="77"/>
              </a:rPr>
              <a:t>Online Programs</a:t>
            </a:r>
          </a:p>
        </p:txBody>
      </p:sp>
      <p:sp>
        <p:nvSpPr>
          <p:cNvPr id="17" name="Google Shape;314;p29">
            <a:extLst>
              <a:ext uri="{FF2B5EF4-FFF2-40B4-BE49-F238E27FC236}">
                <a16:creationId xmlns:a16="http://schemas.microsoft.com/office/drawing/2014/main" id="{5840BD46-D6E1-256C-E219-60EFF0D76D23}"/>
              </a:ext>
            </a:extLst>
          </p:cNvPr>
          <p:cNvSpPr txBox="1">
            <a:spLocks/>
          </p:cNvSpPr>
          <p:nvPr/>
        </p:nvSpPr>
        <p:spPr>
          <a:xfrm>
            <a:off x="1253852" y="1429168"/>
            <a:ext cx="2997956" cy="4527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l"/>
            <a:r>
              <a:rPr lang="en-US" sz="2000" dirty="0">
                <a:solidFill>
                  <a:schemeClr val="bg2"/>
                </a:solidFill>
                <a:latin typeface="BentonSans Book" panose="02000404020000020004" pitchFamily="2" charset="77"/>
              </a:rPr>
              <a:t>Milestone Anniversaries </a:t>
            </a:r>
          </a:p>
        </p:txBody>
      </p:sp>
      <p:sp>
        <p:nvSpPr>
          <p:cNvPr id="20" name="Google Shape;316;p29">
            <a:extLst>
              <a:ext uri="{FF2B5EF4-FFF2-40B4-BE49-F238E27FC236}">
                <a16:creationId xmlns:a16="http://schemas.microsoft.com/office/drawing/2014/main" id="{BBE9318B-A149-875E-CD03-2149790BCD92}"/>
              </a:ext>
            </a:extLst>
          </p:cNvPr>
          <p:cNvSpPr txBox="1">
            <a:spLocks/>
          </p:cNvSpPr>
          <p:nvPr/>
        </p:nvSpPr>
        <p:spPr>
          <a:xfrm>
            <a:off x="4804791" y="1429168"/>
            <a:ext cx="3521434" cy="6394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l"/>
            <a:r>
              <a:rPr lang="en-US" sz="2000" dirty="0">
                <a:solidFill>
                  <a:schemeClr val="bg2"/>
                </a:solidFill>
                <a:latin typeface="BentonSans Book" panose="02000404020000020004" pitchFamily="2" charset="77"/>
              </a:rPr>
              <a:t>College funding available for your activities and programs </a:t>
            </a:r>
          </a:p>
        </p:txBody>
      </p:sp>
      <p:sp>
        <p:nvSpPr>
          <p:cNvPr id="6" name="TextBox 5">
            <a:extLst>
              <a:ext uri="{FF2B5EF4-FFF2-40B4-BE49-F238E27FC236}">
                <a16:creationId xmlns:a16="http://schemas.microsoft.com/office/drawing/2014/main" id="{D381AFCA-38FA-E7B0-8270-1E11FC34990D}"/>
              </a:ext>
            </a:extLst>
          </p:cNvPr>
          <p:cNvSpPr txBox="1"/>
          <p:nvPr/>
        </p:nvSpPr>
        <p:spPr>
          <a:xfrm>
            <a:off x="1253852" y="2808209"/>
            <a:ext cx="2862164" cy="400110"/>
          </a:xfrm>
          <a:prstGeom prst="rect">
            <a:avLst/>
          </a:prstGeom>
          <a:noFill/>
        </p:spPr>
        <p:txBody>
          <a:bodyPr wrap="square">
            <a:spAutoFit/>
          </a:bodyPr>
          <a:lstStyle/>
          <a:p>
            <a:pPr lvl="2" algn="l"/>
            <a:r>
              <a:rPr lang="en-US" sz="2000" dirty="0">
                <a:solidFill>
                  <a:schemeClr val="bg2"/>
                </a:solidFill>
                <a:latin typeface="BentonSans Book" panose="02000404020000020004" pitchFamily="2" charset="77"/>
              </a:rPr>
              <a:t>Lectures</a:t>
            </a:r>
          </a:p>
        </p:txBody>
      </p:sp>
      <p:sp>
        <p:nvSpPr>
          <p:cNvPr id="10" name="TextBox 9">
            <a:extLst>
              <a:ext uri="{FF2B5EF4-FFF2-40B4-BE49-F238E27FC236}">
                <a16:creationId xmlns:a16="http://schemas.microsoft.com/office/drawing/2014/main" id="{07821A6C-0830-F85C-BD4F-EF6D27411E41}"/>
              </a:ext>
            </a:extLst>
          </p:cNvPr>
          <p:cNvSpPr txBox="1"/>
          <p:nvPr/>
        </p:nvSpPr>
        <p:spPr>
          <a:xfrm>
            <a:off x="1253853" y="3438084"/>
            <a:ext cx="2528966" cy="707886"/>
          </a:xfrm>
          <a:prstGeom prst="rect">
            <a:avLst/>
          </a:prstGeom>
          <a:noFill/>
        </p:spPr>
        <p:txBody>
          <a:bodyPr wrap="square">
            <a:spAutoFit/>
          </a:bodyPr>
          <a:lstStyle/>
          <a:p>
            <a:pPr lvl="2" algn="l"/>
            <a:r>
              <a:rPr lang="en-US" sz="2000" dirty="0">
                <a:solidFill>
                  <a:schemeClr val="bg2"/>
                </a:solidFill>
                <a:latin typeface="BentonSans Book" panose="02000404020000020004" pitchFamily="2" charset="77"/>
              </a:rPr>
              <a:t>Academic Conferences</a:t>
            </a:r>
          </a:p>
        </p:txBody>
      </p:sp>
      <p:sp>
        <p:nvSpPr>
          <p:cNvPr id="18" name="Google Shape;309;p29">
            <a:extLst>
              <a:ext uri="{FF2B5EF4-FFF2-40B4-BE49-F238E27FC236}">
                <a16:creationId xmlns:a16="http://schemas.microsoft.com/office/drawing/2014/main" id="{FC3FADB7-C6D6-5B96-C48A-1A60D008F21E}"/>
              </a:ext>
            </a:extLst>
          </p:cNvPr>
          <p:cNvSpPr/>
          <p:nvPr/>
        </p:nvSpPr>
        <p:spPr>
          <a:xfrm>
            <a:off x="817775" y="2191326"/>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1" name="Google Shape;309;p29">
            <a:extLst>
              <a:ext uri="{FF2B5EF4-FFF2-40B4-BE49-F238E27FC236}">
                <a16:creationId xmlns:a16="http://schemas.microsoft.com/office/drawing/2014/main" id="{02186764-A8F7-E34B-B3A9-FE5B36FD628B}"/>
              </a:ext>
            </a:extLst>
          </p:cNvPr>
          <p:cNvSpPr/>
          <p:nvPr/>
        </p:nvSpPr>
        <p:spPr>
          <a:xfrm>
            <a:off x="812211" y="2845509"/>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2" name="Google Shape;309;p29">
            <a:extLst>
              <a:ext uri="{FF2B5EF4-FFF2-40B4-BE49-F238E27FC236}">
                <a16:creationId xmlns:a16="http://schemas.microsoft.com/office/drawing/2014/main" id="{C47FB2C6-E1A8-9899-63E1-01C2CE1885A5}"/>
              </a:ext>
            </a:extLst>
          </p:cNvPr>
          <p:cNvSpPr/>
          <p:nvPr/>
        </p:nvSpPr>
        <p:spPr>
          <a:xfrm>
            <a:off x="812210" y="3499692"/>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3" name="Google Shape;309;p29">
            <a:extLst>
              <a:ext uri="{FF2B5EF4-FFF2-40B4-BE49-F238E27FC236}">
                <a16:creationId xmlns:a16="http://schemas.microsoft.com/office/drawing/2014/main" id="{28D68433-6E4D-4E04-20D9-BC211A0F2794}"/>
              </a:ext>
            </a:extLst>
          </p:cNvPr>
          <p:cNvSpPr/>
          <p:nvPr/>
        </p:nvSpPr>
        <p:spPr>
          <a:xfrm>
            <a:off x="812212" y="1537142"/>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4" name="Google Shape;309;p29">
            <a:extLst>
              <a:ext uri="{FF2B5EF4-FFF2-40B4-BE49-F238E27FC236}">
                <a16:creationId xmlns:a16="http://schemas.microsoft.com/office/drawing/2014/main" id="{9D6619F8-D74F-31F9-44F9-2C498451F95C}"/>
              </a:ext>
            </a:extLst>
          </p:cNvPr>
          <p:cNvSpPr/>
          <p:nvPr/>
        </p:nvSpPr>
        <p:spPr>
          <a:xfrm>
            <a:off x="4354049" y="1537142"/>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pic>
        <p:nvPicPr>
          <p:cNvPr id="5122" name="Picture 2" descr="IU Alumni Association">
            <a:extLst>
              <a:ext uri="{FF2B5EF4-FFF2-40B4-BE49-F238E27FC236}">
                <a16:creationId xmlns:a16="http://schemas.microsoft.com/office/drawing/2014/main" id="{642B101C-E702-6B60-A804-55BD1CEB2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509" y="2581533"/>
            <a:ext cx="5033750" cy="184029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9;p3">
            <a:extLst>
              <a:ext uri="{FF2B5EF4-FFF2-40B4-BE49-F238E27FC236}">
                <a16:creationId xmlns:a16="http://schemas.microsoft.com/office/drawing/2014/main" id="{4E7556F6-BBFB-9AD0-D0D4-EC332AA15A41}"/>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7970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6" grpId="0"/>
      <p:bldP spid="10" grpId="0"/>
      <p:bldP spid="18"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6750-41DF-1D00-D7B9-EBA0E045160D}"/>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9569451D-78CF-2C5F-45CA-C290E9322394}"/>
              </a:ext>
            </a:extLst>
          </p:cNvPr>
          <p:cNvSpPr txBox="1">
            <a:spLocks/>
          </p:cNvSpPr>
          <p:nvPr/>
        </p:nvSpPr>
        <p:spPr>
          <a:xfrm>
            <a:off x="526094" y="554938"/>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spc="200" dirty="0">
                <a:solidFill>
                  <a:srgbClr val="990000"/>
                </a:solidFill>
                <a:latin typeface="BentonSans Book" panose="02000404020000020004" pitchFamily="2" charset="77"/>
                <a:ea typeface="Source Sans Pro"/>
              </a:rPr>
              <a:t>Alumni Volunteerism</a:t>
            </a:r>
          </a:p>
        </p:txBody>
      </p:sp>
      <p:sp>
        <p:nvSpPr>
          <p:cNvPr id="9" name="Google Shape;310;p29">
            <a:extLst>
              <a:ext uri="{FF2B5EF4-FFF2-40B4-BE49-F238E27FC236}">
                <a16:creationId xmlns:a16="http://schemas.microsoft.com/office/drawing/2014/main" id="{975666F4-72CC-BAED-549B-9DF2F2F8A524}"/>
              </a:ext>
            </a:extLst>
          </p:cNvPr>
          <p:cNvSpPr txBox="1">
            <a:spLocks/>
          </p:cNvSpPr>
          <p:nvPr/>
        </p:nvSpPr>
        <p:spPr>
          <a:xfrm>
            <a:off x="1214664" y="1419820"/>
            <a:ext cx="3471635" cy="3921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l"/>
            <a:r>
              <a:rPr lang="en-US" sz="2000" dirty="0">
                <a:solidFill>
                  <a:schemeClr val="bg2"/>
                </a:solidFill>
                <a:latin typeface="BentonSans Book" panose="02000404020000020004" pitchFamily="2" charset="77"/>
              </a:rPr>
              <a:t>Walter Center Career Success Network (online) </a:t>
            </a:r>
          </a:p>
        </p:txBody>
      </p:sp>
      <p:sp>
        <p:nvSpPr>
          <p:cNvPr id="15" name="Google Shape;312;p29">
            <a:extLst>
              <a:ext uri="{FF2B5EF4-FFF2-40B4-BE49-F238E27FC236}">
                <a16:creationId xmlns:a16="http://schemas.microsoft.com/office/drawing/2014/main" id="{C2ACC111-E243-9F7A-870F-B3AB3959F275}"/>
              </a:ext>
            </a:extLst>
          </p:cNvPr>
          <p:cNvSpPr txBox="1">
            <a:spLocks/>
          </p:cNvSpPr>
          <p:nvPr/>
        </p:nvSpPr>
        <p:spPr>
          <a:xfrm>
            <a:off x="1209974" y="2386608"/>
            <a:ext cx="3790448"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l"/>
            <a:r>
              <a:rPr lang="en-US" sz="2000" dirty="0">
                <a:solidFill>
                  <a:schemeClr val="bg2"/>
                </a:solidFill>
                <a:latin typeface="BentonSans Book" panose="02000404020000020004" pitchFamily="2" charset="77"/>
              </a:rPr>
              <a:t>Connect Conference (spring) </a:t>
            </a:r>
          </a:p>
        </p:txBody>
      </p:sp>
      <p:sp>
        <p:nvSpPr>
          <p:cNvPr id="20" name="Google Shape;316;p29">
            <a:extLst>
              <a:ext uri="{FF2B5EF4-FFF2-40B4-BE49-F238E27FC236}">
                <a16:creationId xmlns:a16="http://schemas.microsoft.com/office/drawing/2014/main" id="{BBE9318B-A149-875E-CD03-2149790BCD92}"/>
              </a:ext>
            </a:extLst>
          </p:cNvPr>
          <p:cNvSpPr txBox="1">
            <a:spLocks/>
          </p:cNvSpPr>
          <p:nvPr/>
        </p:nvSpPr>
        <p:spPr>
          <a:xfrm>
            <a:off x="1209974" y="3111084"/>
            <a:ext cx="3790448" cy="8429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r>
              <a:rPr lang="en-US" sz="2000" dirty="0">
                <a:solidFill>
                  <a:schemeClr val="bg2"/>
                </a:solidFill>
                <a:latin typeface="BentonSans Book" panose="02000404020000020004" pitchFamily="2" charset="77"/>
              </a:rPr>
              <a:t>Classroom/conference speaker (please let us know)</a:t>
            </a:r>
          </a:p>
        </p:txBody>
      </p:sp>
      <p:sp>
        <p:nvSpPr>
          <p:cNvPr id="10" name="TextBox 9">
            <a:extLst>
              <a:ext uri="{FF2B5EF4-FFF2-40B4-BE49-F238E27FC236}">
                <a16:creationId xmlns:a16="http://schemas.microsoft.com/office/drawing/2014/main" id="{07821A6C-0830-F85C-BD4F-EF6D27411E41}"/>
              </a:ext>
            </a:extLst>
          </p:cNvPr>
          <p:cNvSpPr txBox="1"/>
          <p:nvPr/>
        </p:nvSpPr>
        <p:spPr>
          <a:xfrm>
            <a:off x="1219555" y="4030567"/>
            <a:ext cx="1522056" cy="400110"/>
          </a:xfrm>
          <a:prstGeom prst="rect">
            <a:avLst/>
          </a:prstGeom>
          <a:noFill/>
        </p:spPr>
        <p:txBody>
          <a:bodyPr wrap="square">
            <a:spAutoFit/>
          </a:bodyPr>
          <a:lstStyle/>
          <a:p>
            <a:pPr lvl="2" algn="l"/>
            <a:r>
              <a:rPr lang="en-US" sz="2000" dirty="0">
                <a:solidFill>
                  <a:schemeClr val="bg2"/>
                </a:solidFill>
                <a:latin typeface="BentonSans Book" panose="02000404020000020004" pitchFamily="2" charset="77"/>
              </a:rPr>
              <a:t>Internships </a:t>
            </a:r>
          </a:p>
        </p:txBody>
      </p:sp>
      <p:sp>
        <p:nvSpPr>
          <p:cNvPr id="5" name="Google Shape;309;p29">
            <a:extLst>
              <a:ext uri="{FF2B5EF4-FFF2-40B4-BE49-F238E27FC236}">
                <a16:creationId xmlns:a16="http://schemas.microsoft.com/office/drawing/2014/main" id="{BD9DB0F6-6BED-5B97-918B-D560C9D40511}"/>
              </a:ext>
            </a:extLst>
          </p:cNvPr>
          <p:cNvSpPr/>
          <p:nvPr/>
        </p:nvSpPr>
        <p:spPr>
          <a:xfrm>
            <a:off x="703236" y="1570648"/>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7" name="Google Shape;309;p29">
            <a:extLst>
              <a:ext uri="{FF2B5EF4-FFF2-40B4-BE49-F238E27FC236}">
                <a16:creationId xmlns:a16="http://schemas.microsoft.com/office/drawing/2014/main" id="{3B0652CD-F872-750D-BA79-3F17CF6B18C0}"/>
              </a:ext>
            </a:extLst>
          </p:cNvPr>
          <p:cNvSpPr/>
          <p:nvPr/>
        </p:nvSpPr>
        <p:spPr>
          <a:xfrm>
            <a:off x="703236" y="2491466"/>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8" name="Google Shape;309;p29">
            <a:extLst>
              <a:ext uri="{FF2B5EF4-FFF2-40B4-BE49-F238E27FC236}">
                <a16:creationId xmlns:a16="http://schemas.microsoft.com/office/drawing/2014/main" id="{30AB1AC9-8732-418D-DEF2-7B3679FC865D}"/>
              </a:ext>
            </a:extLst>
          </p:cNvPr>
          <p:cNvSpPr/>
          <p:nvPr/>
        </p:nvSpPr>
        <p:spPr>
          <a:xfrm>
            <a:off x="703034" y="4096841"/>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1" name="Google Shape;309;p29">
            <a:extLst>
              <a:ext uri="{FF2B5EF4-FFF2-40B4-BE49-F238E27FC236}">
                <a16:creationId xmlns:a16="http://schemas.microsoft.com/office/drawing/2014/main" id="{7EDFE7DE-D079-E0F3-EB63-CF75E0EBC8BE}"/>
              </a:ext>
            </a:extLst>
          </p:cNvPr>
          <p:cNvSpPr/>
          <p:nvPr/>
        </p:nvSpPr>
        <p:spPr>
          <a:xfrm>
            <a:off x="703033" y="3261155"/>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pic>
        <p:nvPicPr>
          <p:cNvPr id="6146" name="Picture 2" descr="Walter Center for Career Achievement ...">
            <a:extLst>
              <a:ext uri="{FF2B5EF4-FFF2-40B4-BE49-F238E27FC236}">
                <a16:creationId xmlns:a16="http://schemas.microsoft.com/office/drawing/2014/main" id="{7C987094-8215-9A9D-59B6-DDE57BE99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922" y="1804507"/>
            <a:ext cx="2850078" cy="285007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9;p3">
            <a:extLst>
              <a:ext uri="{FF2B5EF4-FFF2-40B4-BE49-F238E27FC236}">
                <a16:creationId xmlns:a16="http://schemas.microsoft.com/office/drawing/2014/main" id="{550271E9-96AB-30A6-5CD3-7ABBFFEE6701}"/>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7238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10" grpId="0"/>
      <p:bldP spid="5" grpId="0" animBg="1"/>
      <p:bldP spid="7" grpId="0" animBg="1"/>
      <p:bldP spid="18"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AB02-A939-5E85-7B67-A8A9C1A1A644}"/>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5902927F-BF91-5DDA-DBC6-10CA848BBEF9}"/>
              </a:ext>
            </a:extLst>
          </p:cNvPr>
          <p:cNvSpPr txBox="1">
            <a:spLocks/>
          </p:cNvSpPr>
          <p:nvPr/>
        </p:nvSpPr>
        <p:spPr>
          <a:xfrm>
            <a:off x="308363" y="554938"/>
            <a:ext cx="8527273"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Why do alumni and friends become donors? </a:t>
            </a:r>
          </a:p>
        </p:txBody>
      </p:sp>
      <p:sp>
        <p:nvSpPr>
          <p:cNvPr id="9" name="Google Shape;310;p29">
            <a:extLst>
              <a:ext uri="{FF2B5EF4-FFF2-40B4-BE49-F238E27FC236}">
                <a16:creationId xmlns:a16="http://schemas.microsoft.com/office/drawing/2014/main" id="{C99B759C-84EB-C21A-5EB5-BA67B7FD28FA}"/>
              </a:ext>
            </a:extLst>
          </p:cNvPr>
          <p:cNvSpPr txBox="1">
            <a:spLocks/>
          </p:cNvSpPr>
          <p:nvPr/>
        </p:nvSpPr>
        <p:spPr>
          <a:xfrm>
            <a:off x="1214665" y="1419820"/>
            <a:ext cx="3474666" cy="69598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900" dirty="0">
                <a:solidFill>
                  <a:schemeClr val="bg2"/>
                </a:solidFill>
                <a:latin typeface="BentonSans Book" panose="02000404020000020004" pitchFamily="2" charset="77"/>
              </a:rPr>
              <a:t>Feeling of loyalty and appreciation; to pay it back.</a:t>
            </a:r>
          </a:p>
        </p:txBody>
      </p:sp>
      <p:sp>
        <p:nvSpPr>
          <p:cNvPr id="15" name="Google Shape;312;p29">
            <a:extLst>
              <a:ext uri="{FF2B5EF4-FFF2-40B4-BE49-F238E27FC236}">
                <a16:creationId xmlns:a16="http://schemas.microsoft.com/office/drawing/2014/main" id="{B23337AA-7D78-72B8-7842-D472B08C8F7C}"/>
              </a:ext>
            </a:extLst>
          </p:cNvPr>
          <p:cNvSpPr txBox="1">
            <a:spLocks/>
          </p:cNvSpPr>
          <p:nvPr/>
        </p:nvSpPr>
        <p:spPr>
          <a:xfrm>
            <a:off x="1210176" y="2382896"/>
            <a:ext cx="3361823" cy="9532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900" dirty="0">
                <a:solidFill>
                  <a:schemeClr val="bg2"/>
                </a:solidFill>
                <a:latin typeface="BentonSans Book" panose="02000404020000020004" pitchFamily="2" charset="77"/>
              </a:rPr>
              <a:t>Advance shared values and fulfill an area of passion.</a:t>
            </a:r>
          </a:p>
        </p:txBody>
      </p:sp>
      <p:sp>
        <p:nvSpPr>
          <p:cNvPr id="17" name="Google Shape;314;p29">
            <a:extLst>
              <a:ext uri="{FF2B5EF4-FFF2-40B4-BE49-F238E27FC236}">
                <a16:creationId xmlns:a16="http://schemas.microsoft.com/office/drawing/2014/main" id="{2304C6C9-A644-AE14-F446-54E8B59C2DA0}"/>
              </a:ext>
            </a:extLst>
          </p:cNvPr>
          <p:cNvSpPr txBox="1">
            <a:spLocks/>
          </p:cNvSpPr>
          <p:nvPr/>
        </p:nvSpPr>
        <p:spPr>
          <a:xfrm>
            <a:off x="5088096" y="3973920"/>
            <a:ext cx="3751434" cy="4527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900" dirty="0">
                <a:solidFill>
                  <a:schemeClr val="bg2"/>
                </a:solidFill>
                <a:latin typeface="BentonSans Book" panose="02000404020000020004" pitchFamily="2" charset="77"/>
              </a:rPr>
              <a:t>Someone asked them to give. </a:t>
            </a:r>
          </a:p>
        </p:txBody>
      </p:sp>
      <p:sp>
        <p:nvSpPr>
          <p:cNvPr id="6" name="TextBox 5">
            <a:extLst>
              <a:ext uri="{FF2B5EF4-FFF2-40B4-BE49-F238E27FC236}">
                <a16:creationId xmlns:a16="http://schemas.microsoft.com/office/drawing/2014/main" id="{0C325F23-CFE1-4759-ACCC-1FC043140D46}"/>
              </a:ext>
            </a:extLst>
          </p:cNvPr>
          <p:cNvSpPr txBox="1"/>
          <p:nvPr/>
        </p:nvSpPr>
        <p:spPr>
          <a:xfrm>
            <a:off x="1210175" y="3822473"/>
            <a:ext cx="2862164" cy="677108"/>
          </a:xfrm>
          <a:prstGeom prst="rect">
            <a:avLst/>
          </a:prstGeom>
          <a:noFill/>
        </p:spPr>
        <p:txBody>
          <a:bodyPr wrap="square">
            <a:spAutoFit/>
          </a:bodyPr>
          <a:lstStyle/>
          <a:p>
            <a:r>
              <a:rPr lang="en-US" sz="1900" dirty="0">
                <a:solidFill>
                  <a:schemeClr val="bg2"/>
                </a:solidFill>
                <a:latin typeface="BentonSans Book" panose="02000404020000020004" pitchFamily="2" charset="77"/>
              </a:rPr>
              <a:t>Memorable faculty relationships. </a:t>
            </a:r>
          </a:p>
        </p:txBody>
      </p:sp>
      <p:sp>
        <p:nvSpPr>
          <p:cNvPr id="10" name="TextBox 9">
            <a:extLst>
              <a:ext uri="{FF2B5EF4-FFF2-40B4-BE49-F238E27FC236}">
                <a16:creationId xmlns:a16="http://schemas.microsoft.com/office/drawing/2014/main" id="{8C8B6D42-E751-C61F-6AF7-643E0B39A9AD}"/>
              </a:ext>
            </a:extLst>
          </p:cNvPr>
          <p:cNvSpPr txBox="1"/>
          <p:nvPr/>
        </p:nvSpPr>
        <p:spPr>
          <a:xfrm>
            <a:off x="1210175" y="3227618"/>
            <a:ext cx="2121350" cy="384721"/>
          </a:xfrm>
          <a:prstGeom prst="rect">
            <a:avLst/>
          </a:prstGeom>
          <a:noFill/>
        </p:spPr>
        <p:txBody>
          <a:bodyPr wrap="square">
            <a:spAutoFit/>
          </a:bodyPr>
          <a:lstStyle/>
          <a:p>
            <a:r>
              <a:rPr lang="en-US" sz="1900" dirty="0">
                <a:solidFill>
                  <a:schemeClr val="bg2"/>
                </a:solidFill>
                <a:latin typeface="BentonSans Book" panose="02000404020000020004" pitchFamily="2" charset="77"/>
              </a:rPr>
              <a:t>Tax advantages.</a:t>
            </a:r>
          </a:p>
        </p:txBody>
      </p:sp>
      <p:sp>
        <p:nvSpPr>
          <p:cNvPr id="5" name="Google Shape;309;p29">
            <a:extLst>
              <a:ext uri="{FF2B5EF4-FFF2-40B4-BE49-F238E27FC236}">
                <a16:creationId xmlns:a16="http://schemas.microsoft.com/office/drawing/2014/main" id="{EF39F845-21BD-8E81-9FD4-3D40A596B2B6}"/>
              </a:ext>
            </a:extLst>
          </p:cNvPr>
          <p:cNvSpPr/>
          <p:nvPr/>
        </p:nvSpPr>
        <p:spPr>
          <a:xfrm>
            <a:off x="703236" y="1570648"/>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7" name="Google Shape;309;p29">
            <a:extLst>
              <a:ext uri="{FF2B5EF4-FFF2-40B4-BE49-F238E27FC236}">
                <a16:creationId xmlns:a16="http://schemas.microsoft.com/office/drawing/2014/main" id="{B359635F-6B8F-CFCE-2CA1-5ADAC8AE4414}"/>
              </a:ext>
            </a:extLst>
          </p:cNvPr>
          <p:cNvSpPr/>
          <p:nvPr/>
        </p:nvSpPr>
        <p:spPr>
          <a:xfrm>
            <a:off x="703236" y="2491466"/>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4" name="Google Shape;309;p29">
            <a:extLst>
              <a:ext uri="{FF2B5EF4-FFF2-40B4-BE49-F238E27FC236}">
                <a16:creationId xmlns:a16="http://schemas.microsoft.com/office/drawing/2014/main" id="{2293064C-7EBE-6AE2-7B76-DC48A4E3B917}"/>
              </a:ext>
            </a:extLst>
          </p:cNvPr>
          <p:cNvSpPr/>
          <p:nvPr/>
        </p:nvSpPr>
        <p:spPr>
          <a:xfrm>
            <a:off x="4490621" y="4081894"/>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8" name="Google Shape;309;p29">
            <a:extLst>
              <a:ext uri="{FF2B5EF4-FFF2-40B4-BE49-F238E27FC236}">
                <a16:creationId xmlns:a16="http://schemas.microsoft.com/office/drawing/2014/main" id="{284E088E-04F6-542F-F396-AB155DB76772}"/>
              </a:ext>
            </a:extLst>
          </p:cNvPr>
          <p:cNvSpPr/>
          <p:nvPr/>
        </p:nvSpPr>
        <p:spPr>
          <a:xfrm>
            <a:off x="703235" y="3293892"/>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1" name="Google Shape;309;p29">
            <a:extLst>
              <a:ext uri="{FF2B5EF4-FFF2-40B4-BE49-F238E27FC236}">
                <a16:creationId xmlns:a16="http://schemas.microsoft.com/office/drawing/2014/main" id="{D04DEC85-E5DA-6B34-53CC-E5B189D60C4C}"/>
              </a:ext>
            </a:extLst>
          </p:cNvPr>
          <p:cNvSpPr/>
          <p:nvPr/>
        </p:nvSpPr>
        <p:spPr>
          <a:xfrm>
            <a:off x="703235" y="3880217"/>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pic>
        <p:nvPicPr>
          <p:cNvPr id="7170" name="Picture 2" descr="Tips for Inspiring Alumni Donations ...">
            <a:extLst>
              <a:ext uri="{FF2B5EF4-FFF2-40B4-BE49-F238E27FC236}">
                <a16:creationId xmlns:a16="http://schemas.microsoft.com/office/drawing/2014/main" id="{C9FA0E2E-0074-5817-5122-DF5F860AC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223" y="1285875"/>
            <a:ext cx="4012524" cy="250076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9;p3">
            <a:extLst>
              <a:ext uri="{FF2B5EF4-FFF2-40B4-BE49-F238E27FC236}">
                <a16:creationId xmlns:a16="http://schemas.microsoft.com/office/drawing/2014/main" id="{126181F0-EC3B-F215-5BB6-B0B03F32AA16}"/>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4255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6" grpId="0"/>
      <p:bldP spid="10" grpId="0"/>
      <p:bldP spid="5" grpId="0" animBg="1"/>
      <p:bldP spid="7" grpId="0" animBg="1"/>
      <p:bldP spid="14" grpId="0" animBg="1"/>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5F74-0929-DC05-0F85-359D0335D144}"/>
            </a:ext>
          </a:extLst>
        </p:cNvPr>
        <p:cNvGrpSpPr/>
        <p:nvPr/>
      </p:nvGrpSpPr>
      <p:grpSpPr>
        <a:xfrm>
          <a:off x="0" y="0"/>
          <a:ext cx="0" cy="0"/>
          <a:chOff x="0" y="0"/>
          <a:chExt cx="0" cy="0"/>
        </a:xfrm>
      </p:grpSpPr>
      <p:sp>
        <p:nvSpPr>
          <p:cNvPr id="3" name="Google Shape;19;p3">
            <a:extLst>
              <a:ext uri="{FF2B5EF4-FFF2-40B4-BE49-F238E27FC236}">
                <a16:creationId xmlns:a16="http://schemas.microsoft.com/office/drawing/2014/main" id="{93EB878E-6B28-4BE1-0D32-BEBB7CB11495}"/>
              </a:ext>
            </a:extLst>
          </p:cNvPr>
          <p:cNvSpPr txBox="1">
            <a:spLocks/>
          </p:cNvSpPr>
          <p:nvPr/>
        </p:nvSpPr>
        <p:spPr>
          <a:xfrm>
            <a:off x="363354" y="1275437"/>
            <a:ext cx="7875390" cy="620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lnSpc>
                <a:spcPts val="2500"/>
              </a:lnSpc>
            </a:pPr>
            <a:r>
              <a:rPr lang="en-US" sz="2200" b="0" i="0" spc="200" baseline="0" dirty="0">
                <a:solidFill>
                  <a:schemeClr val="tx1"/>
                </a:solidFill>
                <a:latin typeface="BentonSans Medium" panose="02000503000000020004" pitchFamily="2" charset="77"/>
              </a:rPr>
              <a:t>Gift Acknowledgement and Impact Reporting</a:t>
            </a:r>
          </a:p>
        </p:txBody>
      </p:sp>
      <p:sp>
        <p:nvSpPr>
          <p:cNvPr id="6" name="Google Shape;18;p3">
            <a:extLst>
              <a:ext uri="{FF2B5EF4-FFF2-40B4-BE49-F238E27FC236}">
                <a16:creationId xmlns:a16="http://schemas.microsoft.com/office/drawing/2014/main" id="{F1A4AF1F-4F72-AF09-D07B-C780DB16B7A6}"/>
              </a:ext>
            </a:extLst>
          </p:cNvPr>
          <p:cNvSpPr txBox="1">
            <a:spLocks/>
          </p:cNvSpPr>
          <p:nvPr/>
        </p:nvSpPr>
        <p:spPr>
          <a:xfrm>
            <a:off x="564911" y="449600"/>
            <a:ext cx="7673833" cy="82583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ts val="8600"/>
              </a:lnSpc>
              <a:spcBef>
                <a:spcPts val="0"/>
              </a:spcBef>
              <a:spcAft>
                <a:spcPts val="0"/>
              </a:spcAft>
              <a:buClr>
                <a:schemeClr val="dk2"/>
              </a:buClr>
              <a:buSzPts val="4200"/>
              <a:buFont typeface="Source Sans Pro"/>
              <a:buNone/>
              <a:defRPr sz="4800" b="1" i="0" u="none" strike="noStrike" cap="none" spc="200" baseline="0">
                <a:solidFill>
                  <a:srgbClr val="990000"/>
                </a:solidFill>
                <a:latin typeface="BentonSansCond Black" panose="02000606040000020004" pitchFamily="2" charset="77"/>
                <a:ea typeface="Source Sans Pro"/>
                <a:cs typeface="Source Sans Pro"/>
                <a:sym typeface="Source Sans Pro"/>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nSpc>
                <a:spcPts val="5000"/>
              </a:lnSpc>
            </a:pPr>
            <a:r>
              <a:rPr lang="en-US" sz="4000" spc="350" dirty="0">
                <a:solidFill>
                  <a:schemeClr val="tx1"/>
                </a:solidFill>
              </a:rPr>
              <a:t>Donor Stewardship</a:t>
            </a:r>
          </a:p>
        </p:txBody>
      </p:sp>
      <p:sp>
        <p:nvSpPr>
          <p:cNvPr id="7" name="Google Shape;170;p23">
            <a:extLst>
              <a:ext uri="{FF2B5EF4-FFF2-40B4-BE49-F238E27FC236}">
                <a16:creationId xmlns:a16="http://schemas.microsoft.com/office/drawing/2014/main" id="{6F731F25-B76B-E51C-B325-76A63A6BD99D}"/>
              </a:ext>
            </a:extLst>
          </p:cNvPr>
          <p:cNvSpPr txBox="1"/>
          <p:nvPr/>
        </p:nvSpPr>
        <p:spPr>
          <a:xfrm>
            <a:off x="4793680" y="3948702"/>
            <a:ext cx="2175164" cy="40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600" dirty="0">
                <a:solidFill>
                  <a:schemeClr val="tx1"/>
                </a:solidFill>
                <a:latin typeface="BentonSans Book" panose="02000404020000020004" pitchFamily="2" charset="77"/>
                <a:ea typeface="Lato"/>
                <a:cs typeface="Lato"/>
                <a:sym typeface="Lato"/>
              </a:rPr>
              <a:t>Matt Herndon, Associate Director of Annual Giving &amp; Donor Relations</a:t>
            </a:r>
            <a:endParaRPr lang="en-GB" sz="1600" dirty="0">
              <a:solidFill>
                <a:schemeClr val="tx1"/>
              </a:solidFill>
              <a:latin typeface="BentonSans Book" panose="02000404020000020004" pitchFamily="2" charset="77"/>
            </a:endParaRPr>
          </a:p>
        </p:txBody>
      </p:sp>
      <p:sp>
        <p:nvSpPr>
          <p:cNvPr id="8" name="Google Shape;169;p23">
            <a:extLst>
              <a:ext uri="{FF2B5EF4-FFF2-40B4-BE49-F238E27FC236}">
                <a16:creationId xmlns:a16="http://schemas.microsoft.com/office/drawing/2014/main" id="{B09FEB74-036E-52D9-E2AD-9869A9C52887}"/>
              </a:ext>
            </a:extLst>
          </p:cNvPr>
          <p:cNvSpPr txBox="1"/>
          <p:nvPr/>
        </p:nvSpPr>
        <p:spPr>
          <a:xfrm>
            <a:off x="2565973" y="4017977"/>
            <a:ext cx="2407822" cy="10136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chemeClr val="tx1"/>
                </a:solidFill>
                <a:latin typeface="BentonSans Book" panose="02000404020000020004" pitchFamily="2" charset="77"/>
              </a:rPr>
              <a:t>Gillian Johnston, Director of Annual Giving &amp; Donor Relations</a:t>
            </a:r>
          </a:p>
        </p:txBody>
      </p:sp>
      <p:pic>
        <p:nvPicPr>
          <p:cNvPr id="1026" name="Picture 2">
            <a:extLst>
              <a:ext uri="{FF2B5EF4-FFF2-40B4-BE49-F238E27FC236}">
                <a16:creationId xmlns:a16="http://schemas.microsoft.com/office/drawing/2014/main" id="{01699A6B-47BF-DC3D-412D-41D5A6AE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423" y="1984665"/>
            <a:ext cx="2067791" cy="2067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724A97-E627-26CD-E79C-1A2AB03A6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018" y="1994094"/>
            <a:ext cx="1913101" cy="202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31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B381A-73EC-6D56-2D97-CE8DAF7DD33A}"/>
            </a:ext>
          </a:extLst>
        </p:cNvPr>
        <p:cNvGrpSpPr/>
        <p:nvPr/>
      </p:nvGrpSpPr>
      <p:grpSpPr>
        <a:xfrm>
          <a:off x="0" y="0"/>
          <a:ext cx="0" cy="0"/>
          <a:chOff x="0" y="0"/>
          <a:chExt cx="0" cy="0"/>
        </a:xfrm>
      </p:grpSpPr>
      <p:sp>
        <p:nvSpPr>
          <p:cNvPr id="15" name="Google Shape;159;p22">
            <a:extLst>
              <a:ext uri="{FF2B5EF4-FFF2-40B4-BE49-F238E27FC236}">
                <a16:creationId xmlns:a16="http://schemas.microsoft.com/office/drawing/2014/main" id="{82168649-3F62-ECBD-5F0E-3344EB49FC8F}"/>
              </a:ext>
            </a:extLst>
          </p:cNvPr>
          <p:cNvSpPr txBox="1">
            <a:spLocks/>
          </p:cNvSpPr>
          <p:nvPr/>
        </p:nvSpPr>
        <p:spPr>
          <a:xfrm>
            <a:off x="532236" y="612676"/>
            <a:ext cx="5841404" cy="535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Why do donors continue to give and increase their giving? </a:t>
            </a:r>
          </a:p>
        </p:txBody>
      </p:sp>
      <p:sp>
        <p:nvSpPr>
          <p:cNvPr id="3" name="TextBox 2">
            <a:extLst>
              <a:ext uri="{FF2B5EF4-FFF2-40B4-BE49-F238E27FC236}">
                <a16:creationId xmlns:a16="http://schemas.microsoft.com/office/drawing/2014/main" id="{21EC94DE-0566-5491-59F8-E12168FEA0BA}"/>
              </a:ext>
            </a:extLst>
          </p:cNvPr>
          <p:cNvSpPr txBox="1"/>
          <p:nvPr/>
        </p:nvSpPr>
        <p:spPr>
          <a:xfrm>
            <a:off x="642796" y="1575303"/>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4" name="TextBox 3">
            <a:extLst>
              <a:ext uri="{FF2B5EF4-FFF2-40B4-BE49-F238E27FC236}">
                <a16:creationId xmlns:a16="http://schemas.microsoft.com/office/drawing/2014/main" id="{7FFB801C-A5B4-EB8D-8FF0-1C81D05F35FF}"/>
              </a:ext>
            </a:extLst>
          </p:cNvPr>
          <p:cNvSpPr txBox="1"/>
          <p:nvPr/>
        </p:nvSpPr>
        <p:spPr>
          <a:xfrm>
            <a:off x="872836" y="1501438"/>
            <a:ext cx="7143184" cy="535200"/>
          </a:xfrm>
          <a:prstGeom prst="rect">
            <a:avLst/>
          </a:prstGeom>
        </p:spPr>
        <p:txBody>
          <a:bodyPr spcFirstLastPara="1" wrap="none" lIns="91425" tIns="91425" rIns="91425" bIns="91425" rtlCol="0" anchor="t" anchorCtr="0">
            <a:noAutofit/>
          </a:bodyPr>
          <a:lstStyle/>
          <a:p>
            <a:pPr algn="l"/>
            <a:r>
              <a:rPr lang="en-US" sz="2200" b="1" dirty="0">
                <a:solidFill>
                  <a:schemeClr val="bg2"/>
                </a:solidFill>
                <a:latin typeface="BentonSans Book" panose="02000404020000020004" pitchFamily="2" charset="77"/>
              </a:rPr>
              <a:t>A donor needs to know…</a:t>
            </a:r>
          </a:p>
          <a:p>
            <a:pPr algn="l"/>
            <a:endParaRPr lang="en-US" sz="1800" dirty="0">
              <a:solidFill>
                <a:schemeClr val="bg2"/>
              </a:solidFill>
              <a:latin typeface="BentonSans Regular" panose="02000503000000090004" pitchFamily="2" charset="77"/>
            </a:endParaRPr>
          </a:p>
          <a:p>
            <a:pPr algn="l"/>
            <a:endParaRPr lang="en-US" sz="1800" dirty="0">
              <a:solidFill>
                <a:schemeClr val="bg2"/>
              </a:solidFill>
              <a:latin typeface="BentonSans Book" panose="02000404020000020004" pitchFamily="2" charset="77"/>
            </a:endParaRPr>
          </a:p>
          <a:p>
            <a:pPr algn="l"/>
            <a:endParaRPr lang="en-US" sz="1800" dirty="0">
              <a:solidFill>
                <a:schemeClr val="bg2"/>
              </a:solidFill>
              <a:latin typeface="BentonSans Book" panose="02000404020000020004" pitchFamily="2" charset="77"/>
            </a:endParaRPr>
          </a:p>
          <a:p>
            <a:pPr algn="l"/>
            <a:endParaRPr lang="en-US" dirty="0"/>
          </a:p>
        </p:txBody>
      </p:sp>
      <p:sp>
        <p:nvSpPr>
          <p:cNvPr id="5" name="TextBox 4">
            <a:extLst>
              <a:ext uri="{FF2B5EF4-FFF2-40B4-BE49-F238E27FC236}">
                <a16:creationId xmlns:a16="http://schemas.microsoft.com/office/drawing/2014/main" id="{B13A6EAE-74CC-E2B9-34DA-B0AF1F7DBCC6}"/>
              </a:ext>
            </a:extLst>
          </p:cNvPr>
          <p:cNvSpPr txBox="1"/>
          <p:nvPr/>
        </p:nvSpPr>
        <p:spPr>
          <a:xfrm>
            <a:off x="872836" y="2687782"/>
            <a:ext cx="6179128" cy="554182"/>
          </a:xfrm>
          <a:prstGeom prst="rect">
            <a:avLst/>
          </a:prstGeom>
        </p:spPr>
        <p:txBody>
          <a:bodyPr spcFirstLastPara="1" wrap="squar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992B7E59-9727-52E2-05C9-1834CD650C70}"/>
              </a:ext>
            </a:extLst>
          </p:cNvPr>
          <p:cNvSpPr txBox="1"/>
          <p:nvPr/>
        </p:nvSpPr>
        <p:spPr>
          <a:xfrm>
            <a:off x="872836" y="2748642"/>
            <a:ext cx="5188917" cy="388339"/>
          </a:xfrm>
          <a:prstGeom prst="rect">
            <a:avLst/>
          </a:prstGeom>
        </p:spPr>
        <p:txBody>
          <a:bodyPr spcFirstLastPara="1" wrap="none" lIns="91425" tIns="91425" rIns="91425" bIns="91425" rtlCol="0" anchor="t" anchorCtr="0">
            <a:noAutofit/>
          </a:bodyPr>
          <a:lstStyle/>
          <a:p>
            <a:r>
              <a:rPr lang="en-US" sz="2000" dirty="0">
                <a:latin typeface="BentonSans Book" panose="02000404020000020004" pitchFamily="2" charset="77"/>
              </a:rPr>
              <a:t>That the gift will be used as the donor intended. </a:t>
            </a:r>
            <a:endParaRPr lang="en-US" sz="2000" dirty="0">
              <a:solidFill>
                <a:schemeClr val="bg1"/>
              </a:solidFill>
              <a:latin typeface="BentonSans Book" panose="02000404020000020004" pitchFamily="2" charset="77"/>
            </a:endParaRPr>
          </a:p>
        </p:txBody>
      </p:sp>
      <p:sp>
        <p:nvSpPr>
          <p:cNvPr id="7" name="TextBox 6">
            <a:extLst>
              <a:ext uri="{FF2B5EF4-FFF2-40B4-BE49-F238E27FC236}">
                <a16:creationId xmlns:a16="http://schemas.microsoft.com/office/drawing/2014/main" id="{FE3DCDF6-5FF4-3901-B4C5-5123314D7E6C}"/>
              </a:ext>
            </a:extLst>
          </p:cNvPr>
          <p:cNvSpPr txBox="1"/>
          <p:nvPr/>
        </p:nvSpPr>
        <p:spPr>
          <a:xfrm>
            <a:off x="872836" y="3319015"/>
            <a:ext cx="6179128" cy="739786"/>
          </a:xfrm>
          <a:prstGeom prst="rect">
            <a:avLst/>
          </a:prstGeom>
        </p:spPr>
        <p:txBody>
          <a:bodyPr spcFirstLastPara="1" wrap="square" lIns="91425" tIns="91425" rIns="91425" bIns="91425" rtlCol="0" anchor="t" anchorCtr="0">
            <a:noAutofit/>
          </a:bodyPr>
          <a:lstStyle/>
          <a:p>
            <a:pPr algn="l"/>
            <a:r>
              <a:rPr lang="en-US" sz="2000" dirty="0">
                <a:solidFill>
                  <a:schemeClr val="bg2"/>
                </a:solidFill>
                <a:latin typeface="BentonSans Book" panose="02000404020000020004" pitchFamily="2" charset="77"/>
              </a:rPr>
              <a:t>That the project or program to which the gift was </a:t>
            </a:r>
          </a:p>
          <a:p>
            <a:pPr algn="l"/>
            <a:r>
              <a:rPr lang="en-US" sz="2000" dirty="0">
                <a:solidFill>
                  <a:schemeClr val="bg2"/>
                </a:solidFill>
                <a:latin typeface="BentonSans Book" panose="02000404020000020004" pitchFamily="2" charset="77"/>
              </a:rPr>
              <a:t>directed had/is having the desired effect. </a:t>
            </a:r>
          </a:p>
          <a:p>
            <a:pPr algn="l"/>
            <a:endParaRPr lang="en-US" sz="1800" dirty="0">
              <a:solidFill>
                <a:schemeClr val="bg1"/>
              </a:solidFill>
              <a:latin typeface="Georgia" panose="02040502050405020303" pitchFamily="18" charset="0"/>
            </a:endParaRPr>
          </a:p>
        </p:txBody>
      </p:sp>
      <p:sp>
        <p:nvSpPr>
          <p:cNvPr id="8" name="Google Shape;309;p29">
            <a:extLst>
              <a:ext uri="{FF2B5EF4-FFF2-40B4-BE49-F238E27FC236}">
                <a16:creationId xmlns:a16="http://schemas.microsoft.com/office/drawing/2014/main" id="{BA027AC6-B839-D9FD-C83B-8699C821B760}"/>
              </a:ext>
            </a:extLst>
          </p:cNvPr>
          <p:cNvSpPr/>
          <p:nvPr/>
        </p:nvSpPr>
        <p:spPr>
          <a:xfrm>
            <a:off x="423260" y="2238631"/>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9" name="Google Shape;309;p29">
            <a:extLst>
              <a:ext uri="{FF2B5EF4-FFF2-40B4-BE49-F238E27FC236}">
                <a16:creationId xmlns:a16="http://schemas.microsoft.com/office/drawing/2014/main" id="{29F6C603-37B4-2172-8A0C-F5086F40E296}"/>
              </a:ext>
            </a:extLst>
          </p:cNvPr>
          <p:cNvSpPr/>
          <p:nvPr/>
        </p:nvSpPr>
        <p:spPr>
          <a:xfrm>
            <a:off x="429204" y="2846481"/>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1" name="Google Shape;309;p29">
            <a:extLst>
              <a:ext uri="{FF2B5EF4-FFF2-40B4-BE49-F238E27FC236}">
                <a16:creationId xmlns:a16="http://schemas.microsoft.com/office/drawing/2014/main" id="{A56C15CB-9A54-1204-EB6D-FC98520567EC}"/>
              </a:ext>
            </a:extLst>
          </p:cNvPr>
          <p:cNvSpPr/>
          <p:nvPr/>
        </p:nvSpPr>
        <p:spPr>
          <a:xfrm>
            <a:off x="423259" y="3447778"/>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2" name="TextBox 11">
            <a:extLst>
              <a:ext uri="{FF2B5EF4-FFF2-40B4-BE49-F238E27FC236}">
                <a16:creationId xmlns:a16="http://schemas.microsoft.com/office/drawing/2014/main" id="{1447D0C6-7B9F-1C0B-86B4-CF152CCB3D05}"/>
              </a:ext>
            </a:extLst>
          </p:cNvPr>
          <p:cNvSpPr txBox="1"/>
          <p:nvPr/>
        </p:nvSpPr>
        <p:spPr>
          <a:xfrm>
            <a:off x="10355283" y="-59377"/>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10" name="Google Shape;19;p3">
            <a:extLst>
              <a:ext uri="{FF2B5EF4-FFF2-40B4-BE49-F238E27FC236}">
                <a16:creationId xmlns:a16="http://schemas.microsoft.com/office/drawing/2014/main" id="{DD44664A-1B6A-78F7-4132-C5A4F3EDC6E8}"/>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
        <p:nvSpPr>
          <p:cNvPr id="2" name="TextBox 1">
            <a:extLst>
              <a:ext uri="{FF2B5EF4-FFF2-40B4-BE49-F238E27FC236}">
                <a16:creationId xmlns:a16="http://schemas.microsoft.com/office/drawing/2014/main" id="{2D58C75E-54F7-32BD-7A9D-A3E8A2C9DA47}"/>
              </a:ext>
            </a:extLst>
          </p:cNvPr>
          <p:cNvSpPr txBox="1"/>
          <p:nvPr/>
        </p:nvSpPr>
        <p:spPr>
          <a:xfrm>
            <a:off x="872836" y="2135704"/>
            <a:ext cx="5188917" cy="388339"/>
          </a:xfrm>
          <a:prstGeom prst="rect">
            <a:avLst/>
          </a:prstGeom>
        </p:spPr>
        <p:txBody>
          <a:bodyPr spcFirstLastPara="1" wrap="none" lIns="91425" tIns="91425" rIns="91425" bIns="91425" rtlCol="0" anchor="t" anchorCtr="0">
            <a:noAutofit/>
          </a:bodyPr>
          <a:lstStyle/>
          <a:p>
            <a:pPr algn="l"/>
            <a:r>
              <a:rPr lang="en-US" sz="2000" dirty="0">
                <a:solidFill>
                  <a:schemeClr val="bg2"/>
                </a:solidFill>
                <a:latin typeface="BentonSans Book" panose="02000404020000020004" pitchFamily="2" charset="77"/>
              </a:rPr>
              <a:t>That the gift was received, and you were pleased to receive it. </a:t>
            </a:r>
          </a:p>
        </p:txBody>
      </p:sp>
    </p:spTree>
    <p:extLst>
      <p:ext uri="{BB962C8B-B14F-4D97-AF65-F5344CB8AC3E}">
        <p14:creationId xmlns:p14="http://schemas.microsoft.com/office/powerpoint/2010/main" val="42245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3F9A9-1EC1-7D15-F17F-8D9443E6CF4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308DF85-F9BA-FD34-8793-C8CCECD33CAC}"/>
              </a:ext>
            </a:extLst>
          </p:cNvPr>
          <p:cNvSpPr txBox="1"/>
          <p:nvPr/>
        </p:nvSpPr>
        <p:spPr>
          <a:xfrm>
            <a:off x="823865" y="832919"/>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9" name="TextBox 8">
            <a:extLst>
              <a:ext uri="{FF2B5EF4-FFF2-40B4-BE49-F238E27FC236}">
                <a16:creationId xmlns:a16="http://schemas.microsoft.com/office/drawing/2014/main" id="{8837D650-42B8-EC8D-081D-0994C8C19DAE}"/>
              </a:ext>
            </a:extLst>
          </p:cNvPr>
          <p:cNvSpPr txBox="1"/>
          <p:nvPr/>
        </p:nvSpPr>
        <p:spPr>
          <a:xfrm>
            <a:off x="706170" y="778598"/>
            <a:ext cx="0" cy="0"/>
          </a:xfrm>
          <a:prstGeom prst="rect">
            <a:avLst/>
          </a:prstGeom>
        </p:spPr>
        <p:txBody>
          <a:bodyPr spcFirstLastPara="1" wrap="none" lIns="91425" tIns="91425" rIns="91425" bIns="91425" rtlCol="0" anchor="t" anchorCtr="0">
            <a:noAutofit/>
          </a:bodyPr>
          <a:lstStyle/>
          <a:p>
            <a:pPr algn="l"/>
            <a:r>
              <a:rPr lang="en-US" sz="3200" dirty="0">
                <a:solidFill>
                  <a:schemeClr val="tx1"/>
                </a:solidFill>
                <a:latin typeface="BentonSans Book" panose="02000404020000020004" pitchFamily="2" charset="77"/>
              </a:rPr>
              <a:t>What the research says…</a:t>
            </a:r>
          </a:p>
        </p:txBody>
      </p:sp>
      <p:sp>
        <p:nvSpPr>
          <p:cNvPr id="4" name="TextBox 3">
            <a:extLst>
              <a:ext uri="{FF2B5EF4-FFF2-40B4-BE49-F238E27FC236}">
                <a16:creationId xmlns:a16="http://schemas.microsoft.com/office/drawing/2014/main" id="{7A049047-7F00-015A-6237-D4FB2D3519ED}"/>
              </a:ext>
            </a:extLst>
          </p:cNvPr>
          <p:cNvSpPr txBox="1"/>
          <p:nvPr/>
        </p:nvSpPr>
        <p:spPr>
          <a:xfrm>
            <a:off x="796565" y="1584355"/>
            <a:ext cx="7795033" cy="987395"/>
          </a:xfrm>
          <a:prstGeom prst="rect">
            <a:avLst/>
          </a:prstGeom>
        </p:spPr>
        <p:txBody>
          <a:bodyPr spcFirstLastPara="1" wrap="none" lIns="91425" tIns="91425" rIns="91425" bIns="91425" rtlCol="0" anchor="t" anchorCtr="0">
            <a:noAutofit/>
          </a:bodyPr>
          <a:lstStyle/>
          <a:p>
            <a:pPr algn="l"/>
            <a:r>
              <a:rPr lang="en-US" sz="2000" dirty="0">
                <a:solidFill>
                  <a:schemeClr val="tx1"/>
                </a:solidFill>
                <a:latin typeface="BentonSans Book" panose="02000404020000020004" pitchFamily="2" charset="77"/>
              </a:rPr>
              <a:t>93% would definitely or probably give again the next time they </a:t>
            </a:r>
          </a:p>
          <a:p>
            <a:pPr algn="l"/>
            <a:r>
              <a:rPr lang="en-US" sz="2000" dirty="0">
                <a:solidFill>
                  <a:schemeClr val="tx1"/>
                </a:solidFill>
                <a:latin typeface="BentonSans Book" panose="02000404020000020004" pitchFamily="2" charset="77"/>
              </a:rPr>
              <a:t>were asked if that nonprofit provided them with </a:t>
            </a:r>
            <a:r>
              <a:rPr lang="en-US" sz="2000" u="sng" dirty="0">
                <a:solidFill>
                  <a:schemeClr val="tx1"/>
                </a:solidFill>
                <a:latin typeface="BentonSans Book" panose="02000404020000020004" pitchFamily="2" charset="77"/>
              </a:rPr>
              <a:t>meaningful </a:t>
            </a:r>
          </a:p>
          <a:p>
            <a:pPr algn="l"/>
            <a:r>
              <a:rPr lang="en-US" sz="2000" u="sng" dirty="0">
                <a:solidFill>
                  <a:schemeClr val="tx1"/>
                </a:solidFill>
                <a:latin typeface="BentonSans Book" panose="02000404020000020004" pitchFamily="2" charset="77"/>
              </a:rPr>
              <a:t>information on their gifts at work</a:t>
            </a:r>
            <a:r>
              <a:rPr lang="en-US" sz="2000" dirty="0">
                <a:solidFill>
                  <a:schemeClr val="tx1"/>
                </a:solidFill>
                <a:latin typeface="BentonSans Book" panose="02000404020000020004" pitchFamily="2" charset="77"/>
              </a:rPr>
              <a:t>! </a:t>
            </a:r>
          </a:p>
          <a:p>
            <a:pPr algn="l"/>
            <a:endParaRPr lang="en-US" sz="1800" dirty="0">
              <a:solidFill>
                <a:schemeClr val="tx1"/>
              </a:solidFill>
              <a:latin typeface="BentonSans Book" panose="02000404020000020004" pitchFamily="2" charset="77"/>
            </a:endParaRPr>
          </a:p>
        </p:txBody>
      </p:sp>
      <p:sp>
        <p:nvSpPr>
          <p:cNvPr id="3" name="TextBox 2">
            <a:extLst>
              <a:ext uri="{FF2B5EF4-FFF2-40B4-BE49-F238E27FC236}">
                <a16:creationId xmlns:a16="http://schemas.microsoft.com/office/drawing/2014/main" id="{2320D3D2-0CC9-0A37-9445-1C5FFBCA1BCD}"/>
              </a:ext>
            </a:extLst>
          </p:cNvPr>
          <p:cNvSpPr txBox="1"/>
          <p:nvPr/>
        </p:nvSpPr>
        <p:spPr>
          <a:xfrm>
            <a:off x="876693" y="2837468"/>
            <a:ext cx="5637229" cy="414779"/>
          </a:xfrm>
          <a:prstGeom prst="rect">
            <a:avLst/>
          </a:prstGeom>
        </p:spPr>
        <p:txBody>
          <a:bodyPr spcFirstLastPara="1" wrap="squar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4668B154-B1B8-1AB2-7F02-E5B2F47216E5}"/>
              </a:ext>
            </a:extLst>
          </p:cNvPr>
          <p:cNvSpPr txBox="1"/>
          <p:nvPr/>
        </p:nvSpPr>
        <p:spPr>
          <a:xfrm>
            <a:off x="796565" y="2871087"/>
            <a:ext cx="6933414" cy="615553"/>
          </a:xfrm>
          <a:prstGeom prst="rect">
            <a:avLst/>
          </a:prstGeom>
          <a:noFill/>
        </p:spPr>
        <p:txBody>
          <a:bodyPr wrap="square">
            <a:spAutoFit/>
          </a:bodyPr>
          <a:lstStyle/>
          <a:p>
            <a:pPr algn="l"/>
            <a:r>
              <a:rPr lang="en-US" sz="2000" dirty="0">
                <a:solidFill>
                  <a:schemeClr val="tx1"/>
                </a:solidFill>
                <a:latin typeface="BentonSans Book" panose="02000404020000020004" pitchFamily="2" charset="77"/>
              </a:rPr>
              <a:t>64% would definitely or probably give more! </a:t>
            </a:r>
          </a:p>
          <a:p>
            <a:pPr algn="l"/>
            <a:endParaRPr lang="en-US" sz="1400" dirty="0">
              <a:solidFill>
                <a:schemeClr val="tx1"/>
              </a:solidFill>
              <a:latin typeface="BentonSans Book" panose="02000404020000020004" pitchFamily="2" charset="77"/>
            </a:endParaRPr>
          </a:p>
        </p:txBody>
      </p:sp>
      <p:sp>
        <p:nvSpPr>
          <p:cNvPr id="8" name="TextBox 7">
            <a:extLst>
              <a:ext uri="{FF2B5EF4-FFF2-40B4-BE49-F238E27FC236}">
                <a16:creationId xmlns:a16="http://schemas.microsoft.com/office/drawing/2014/main" id="{000C7CE6-CA9B-28B8-259E-D493C61F9F9F}"/>
              </a:ext>
            </a:extLst>
          </p:cNvPr>
          <p:cNvSpPr txBox="1"/>
          <p:nvPr/>
        </p:nvSpPr>
        <p:spPr>
          <a:xfrm>
            <a:off x="1036948" y="3506771"/>
            <a:ext cx="4939646" cy="631596"/>
          </a:xfrm>
          <a:prstGeom prst="rect">
            <a:avLst/>
          </a:prstGeom>
        </p:spPr>
        <p:txBody>
          <a:bodyPr spcFirstLastPara="1" wrap="squar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181D17D5-802D-6DDA-A1A8-C6448DFAAFAF}"/>
              </a:ext>
            </a:extLst>
          </p:cNvPr>
          <p:cNvSpPr txBox="1"/>
          <p:nvPr/>
        </p:nvSpPr>
        <p:spPr>
          <a:xfrm>
            <a:off x="796564" y="3494802"/>
            <a:ext cx="7682418" cy="707886"/>
          </a:xfrm>
          <a:prstGeom prst="rect">
            <a:avLst/>
          </a:prstGeom>
          <a:noFill/>
        </p:spPr>
        <p:txBody>
          <a:bodyPr wrap="square">
            <a:spAutoFit/>
          </a:bodyPr>
          <a:lstStyle/>
          <a:p>
            <a:pPr algn="l"/>
            <a:r>
              <a:rPr lang="en-US" sz="2000" dirty="0">
                <a:solidFill>
                  <a:schemeClr val="tx1"/>
                </a:solidFill>
                <a:latin typeface="BentonSans Book" panose="02000404020000020004" pitchFamily="2" charset="77"/>
              </a:rPr>
              <a:t>74% would continue to give indefinitely as long as they received </a:t>
            </a:r>
          </a:p>
          <a:p>
            <a:pPr algn="l"/>
            <a:r>
              <a:rPr lang="en-US" sz="2000" u="sng" dirty="0">
                <a:solidFill>
                  <a:schemeClr val="tx1"/>
                </a:solidFill>
                <a:latin typeface="BentonSans Book" panose="02000404020000020004" pitchFamily="2" charset="77"/>
              </a:rPr>
              <a:t>meaningful information! </a:t>
            </a:r>
            <a:r>
              <a:rPr lang="en-US" sz="2000" dirty="0">
                <a:solidFill>
                  <a:schemeClr val="tx1"/>
                </a:solidFill>
                <a:latin typeface="BentonSans Book" panose="02000404020000020004" pitchFamily="2" charset="77"/>
              </a:rPr>
              <a:t> </a:t>
            </a:r>
          </a:p>
        </p:txBody>
      </p:sp>
      <p:sp>
        <p:nvSpPr>
          <p:cNvPr id="2" name="TextBox 1">
            <a:extLst>
              <a:ext uri="{FF2B5EF4-FFF2-40B4-BE49-F238E27FC236}">
                <a16:creationId xmlns:a16="http://schemas.microsoft.com/office/drawing/2014/main" id="{7B20FE76-28DD-92A8-F744-C1F516B2DBB1}"/>
              </a:ext>
            </a:extLst>
          </p:cNvPr>
          <p:cNvSpPr txBox="1"/>
          <p:nvPr/>
        </p:nvSpPr>
        <p:spPr>
          <a:xfrm>
            <a:off x="5664530" y="4762005"/>
            <a:ext cx="0" cy="0"/>
          </a:xfrm>
          <a:prstGeom prst="rect">
            <a:avLst/>
          </a:prstGeom>
        </p:spPr>
        <p:txBody>
          <a:bodyPr spcFirstLastPara="1" wrap="none" lIns="91425" tIns="91425" rIns="91425" bIns="91425" rtlCol="0" anchor="t" anchorCtr="0">
            <a:noAutofit/>
          </a:bodyPr>
          <a:lstStyle/>
          <a:p>
            <a:pPr algn="l"/>
            <a:endParaRPr lang="en-US" sz="2600" dirty="0">
              <a:solidFill>
                <a:schemeClr val="tx1"/>
              </a:solidFill>
              <a:latin typeface="Georgia" panose="02040502050405020303" pitchFamily="18" charset="0"/>
            </a:endParaRPr>
          </a:p>
        </p:txBody>
      </p:sp>
      <p:sp>
        <p:nvSpPr>
          <p:cNvPr id="10" name="TextBox 9">
            <a:extLst>
              <a:ext uri="{FF2B5EF4-FFF2-40B4-BE49-F238E27FC236}">
                <a16:creationId xmlns:a16="http://schemas.microsoft.com/office/drawing/2014/main" id="{BE260DD7-5CEA-D5DB-D0A8-B6E214B8F74F}"/>
              </a:ext>
            </a:extLst>
          </p:cNvPr>
          <p:cNvSpPr txBox="1"/>
          <p:nvPr/>
        </p:nvSpPr>
        <p:spPr>
          <a:xfrm>
            <a:off x="5875317" y="4566552"/>
            <a:ext cx="3909951" cy="276999"/>
          </a:xfrm>
          <a:prstGeom prst="rect">
            <a:avLst/>
          </a:prstGeom>
          <a:noFill/>
        </p:spPr>
        <p:txBody>
          <a:bodyPr wrap="square">
            <a:spAutoFit/>
          </a:bodyPr>
          <a:lstStyle/>
          <a:p>
            <a:pPr algn="l"/>
            <a:r>
              <a:rPr lang="en-US" sz="1200" dirty="0">
                <a:solidFill>
                  <a:schemeClr val="tx1"/>
                </a:solidFill>
                <a:latin typeface="BentonSans Book" panose="02000404020000020004" pitchFamily="2" charset="77"/>
              </a:rPr>
              <a:t>Fundraising Effectiveness Survey , AFP</a:t>
            </a:r>
            <a:endParaRPr lang="en-US" sz="1200" i="1" dirty="0">
              <a:solidFill>
                <a:schemeClr val="tx1"/>
              </a:solidFill>
              <a:latin typeface="BentonSans Book" panose="02000404020000020004" pitchFamily="2" charset="77"/>
            </a:endParaRPr>
          </a:p>
        </p:txBody>
      </p:sp>
    </p:spTree>
    <p:extLst>
      <p:ext uri="{BB962C8B-B14F-4D97-AF65-F5344CB8AC3E}">
        <p14:creationId xmlns:p14="http://schemas.microsoft.com/office/powerpoint/2010/main" val="12974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60;p22">
            <a:extLst>
              <a:ext uri="{FF2B5EF4-FFF2-40B4-BE49-F238E27FC236}">
                <a16:creationId xmlns:a16="http://schemas.microsoft.com/office/drawing/2014/main" id="{E1029DD5-2E7E-2D26-DECC-C1483F9EA217}"/>
              </a:ext>
            </a:extLst>
          </p:cNvPr>
          <p:cNvSpPr txBox="1">
            <a:spLocks/>
          </p:cNvSpPr>
          <p:nvPr/>
        </p:nvSpPr>
        <p:spPr>
          <a:xfrm>
            <a:off x="888426" y="1481743"/>
            <a:ext cx="7335907" cy="7594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buClr>
                <a:schemeClr val="bg1">
                  <a:lumMod val="50000"/>
                </a:schemeClr>
              </a:buClr>
              <a:buSzPts val="1100"/>
            </a:pPr>
            <a:r>
              <a:rPr lang="en-GB" sz="2000" spc="100" dirty="0">
                <a:latin typeface="BentonSans Book" panose="02000404020000020004" pitchFamily="2" charset="77"/>
              </a:rPr>
              <a:t>Develop an appreciation for, and ways to build, a donor-</a:t>
            </a:r>
            <a:r>
              <a:rPr lang="en-GB" sz="2000" spc="100" dirty="0" err="1">
                <a:latin typeface="BentonSans Book" panose="02000404020000020004" pitchFamily="2" charset="77"/>
              </a:rPr>
              <a:t>centered</a:t>
            </a:r>
            <a:r>
              <a:rPr lang="en-GB" sz="2000" spc="100" dirty="0">
                <a:latin typeface="BentonSans Book" panose="02000404020000020004" pitchFamily="2" charset="77"/>
              </a:rPr>
              <a:t> culture.</a:t>
            </a:r>
          </a:p>
          <a:p>
            <a:pPr marL="158750">
              <a:lnSpc>
                <a:spcPct val="150000"/>
              </a:lnSpc>
              <a:buClr>
                <a:schemeClr val="bg1">
                  <a:lumMod val="50000"/>
                </a:schemeClr>
              </a:buClr>
              <a:buSzPts val="1100"/>
            </a:pPr>
            <a:endParaRPr lang="en-GB" sz="2000" spc="100" dirty="0">
              <a:latin typeface="BentonSans Book" panose="02000404020000020004" pitchFamily="2" charset="77"/>
            </a:endParaRPr>
          </a:p>
        </p:txBody>
      </p:sp>
      <p:sp>
        <p:nvSpPr>
          <p:cNvPr id="7" name="Google Shape;159;p22">
            <a:extLst>
              <a:ext uri="{FF2B5EF4-FFF2-40B4-BE49-F238E27FC236}">
                <a16:creationId xmlns:a16="http://schemas.microsoft.com/office/drawing/2014/main" id="{0883E523-9E77-EE25-29EA-F3638E139937}"/>
              </a:ext>
            </a:extLst>
          </p:cNvPr>
          <p:cNvSpPr txBox="1">
            <a:spLocks/>
          </p:cNvSpPr>
          <p:nvPr/>
        </p:nvSpPr>
        <p:spPr>
          <a:xfrm>
            <a:off x="560900" y="640967"/>
            <a:ext cx="7804375"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tx1"/>
                </a:solidFill>
                <a:latin typeface="BentonSans Book" panose="02000404020000020004" pitchFamily="2" charset="77"/>
              </a:rPr>
              <a:t>Key Objectives</a:t>
            </a:r>
          </a:p>
        </p:txBody>
      </p:sp>
      <p:sp>
        <p:nvSpPr>
          <p:cNvPr id="2" name="Google Shape;19;p3">
            <a:extLst>
              <a:ext uri="{FF2B5EF4-FFF2-40B4-BE49-F238E27FC236}">
                <a16:creationId xmlns:a16="http://schemas.microsoft.com/office/drawing/2014/main" id="{969F6881-7003-6260-EC13-18FF33F55329}"/>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
        <p:nvSpPr>
          <p:cNvPr id="3" name="Google Shape;309;p29">
            <a:extLst>
              <a:ext uri="{FF2B5EF4-FFF2-40B4-BE49-F238E27FC236}">
                <a16:creationId xmlns:a16="http://schemas.microsoft.com/office/drawing/2014/main" id="{8D7ACA39-F5C9-6BA9-03B6-B107C1AC2AF0}"/>
              </a:ext>
            </a:extLst>
          </p:cNvPr>
          <p:cNvSpPr/>
          <p:nvPr/>
        </p:nvSpPr>
        <p:spPr>
          <a:xfrm>
            <a:off x="560900" y="1612595"/>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Georgia" panose="02040502050405020303" pitchFamily="18" charset="0"/>
              <a:ea typeface="Source Sans Pro"/>
              <a:cs typeface="Source Sans Pro"/>
              <a:sym typeface="Source Sans Pro"/>
            </a:endParaRPr>
          </a:p>
        </p:txBody>
      </p:sp>
      <p:sp>
        <p:nvSpPr>
          <p:cNvPr id="4" name="Google Shape;309;p29">
            <a:extLst>
              <a:ext uri="{FF2B5EF4-FFF2-40B4-BE49-F238E27FC236}">
                <a16:creationId xmlns:a16="http://schemas.microsoft.com/office/drawing/2014/main" id="{1EA6AE6A-AE0F-472B-7FF8-552B9E6BD95E}"/>
              </a:ext>
            </a:extLst>
          </p:cNvPr>
          <p:cNvSpPr/>
          <p:nvPr/>
        </p:nvSpPr>
        <p:spPr>
          <a:xfrm>
            <a:off x="560900" y="2551129"/>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Georgia" panose="02040502050405020303" pitchFamily="18" charset="0"/>
              <a:ea typeface="Source Sans Pro"/>
              <a:cs typeface="Source Sans Pro"/>
              <a:sym typeface="Source Sans Pro"/>
            </a:endParaRPr>
          </a:p>
        </p:txBody>
      </p:sp>
      <p:sp>
        <p:nvSpPr>
          <p:cNvPr id="5" name="Google Shape;309;p29">
            <a:extLst>
              <a:ext uri="{FF2B5EF4-FFF2-40B4-BE49-F238E27FC236}">
                <a16:creationId xmlns:a16="http://schemas.microsoft.com/office/drawing/2014/main" id="{10C06416-405F-0B6B-F866-0CCD1164EBB2}"/>
              </a:ext>
            </a:extLst>
          </p:cNvPr>
          <p:cNvSpPr/>
          <p:nvPr/>
        </p:nvSpPr>
        <p:spPr>
          <a:xfrm>
            <a:off x="560900" y="3503490"/>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Georgia" panose="02040502050405020303" pitchFamily="18" charset="0"/>
              <a:ea typeface="Source Sans Pro"/>
              <a:cs typeface="Source Sans Pro"/>
              <a:sym typeface="Source Sans Pro"/>
            </a:endParaRPr>
          </a:p>
        </p:txBody>
      </p:sp>
      <p:sp>
        <p:nvSpPr>
          <p:cNvPr id="9" name="TextBox 8">
            <a:extLst>
              <a:ext uri="{FF2B5EF4-FFF2-40B4-BE49-F238E27FC236}">
                <a16:creationId xmlns:a16="http://schemas.microsoft.com/office/drawing/2014/main" id="{4DE4930E-B560-76B5-4DC8-2B15D07DB33E}"/>
              </a:ext>
            </a:extLst>
          </p:cNvPr>
          <p:cNvSpPr txBox="1"/>
          <p:nvPr/>
        </p:nvSpPr>
        <p:spPr>
          <a:xfrm>
            <a:off x="1073516" y="2427782"/>
            <a:ext cx="7584998" cy="759486"/>
          </a:xfrm>
          <a:prstGeom prst="rect">
            <a:avLst/>
          </a:prstGeom>
        </p:spPr>
        <p:txBody>
          <a:bodyPr spcFirstLastPara="1" wrap="none" lIns="91425" tIns="91425" rIns="91425" bIns="91425" rtlCol="0" anchor="t" anchorCtr="0">
            <a:noAutofit/>
          </a:bodyPr>
          <a:lstStyle/>
          <a:p>
            <a:r>
              <a:rPr lang="en-GB" sz="2000" spc="100" dirty="0">
                <a:latin typeface="BentonSans Book" panose="02000404020000020004" pitchFamily="2" charset="77"/>
              </a:rPr>
              <a:t>ID </a:t>
            </a:r>
            <a:r>
              <a:rPr lang="en-GB" sz="2000" dirty="0">
                <a:solidFill>
                  <a:schemeClr val="bg2"/>
                </a:solidFill>
                <a:latin typeface="BentonSans Book" panose="02000404020000020004" pitchFamily="2" charset="77"/>
              </a:rPr>
              <a:t>specific</a:t>
            </a:r>
            <a:r>
              <a:rPr lang="en-GB" sz="2000" spc="100" dirty="0">
                <a:latin typeface="BentonSans Book" panose="02000404020000020004" pitchFamily="2" charset="77"/>
              </a:rPr>
              <a:t> and actionable ways you can work with our </a:t>
            </a:r>
          </a:p>
          <a:p>
            <a:r>
              <a:rPr lang="en-GB" sz="2000" spc="100" dirty="0">
                <a:latin typeface="BentonSans Book" panose="02000404020000020004" pitchFamily="2" charset="77"/>
              </a:rPr>
              <a:t>office to advance your priorities. </a:t>
            </a:r>
          </a:p>
          <a:p>
            <a:pPr algn="l"/>
            <a:endParaRPr lang="en-US" sz="2600" dirty="0">
              <a:solidFill>
                <a:schemeClr val="bg1"/>
              </a:solidFill>
              <a:latin typeface="Georgia" panose="02040502050405020303" pitchFamily="18" charset="0"/>
            </a:endParaRPr>
          </a:p>
        </p:txBody>
      </p:sp>
      <p:sp>
        <p:nvSpPr>
          <p:cNvPr id="10" name="TextBox 9">
            <a:extLst>
              <a:ext uri="{FF2B5EF4-FFF2-40B4-BE49-F238E27FC236}">
                <a16:creationId xmlns:a16="http://schemas.microsoft.com/office/drawing/2014/main" id="{1731C13B-F3EA-0AE9-F969-51A7F4D947A6}"/>
              </a:ext>
            </a:extLst>
          </p:cNvPr>
          <p:cNvSpPr txBox="1"/>
          <p:nvPr/>
        </p:nvSpPr>
        <p:spPr>
          <a:xfrm>
            <a:off x="888426" y="3387582"/>
            <a:ext cx="3206253" cy="654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158750">
              <a:buClr>
                <a:schemeClr val="bg1">
                  <a:lumMod val="50000"/>
                </a:schemeClr>
              </a:buClr>
              <a:buSzPts val="1100"/>
              <a:defRPr sz="2000" spc="100">
                <a:latin typeface="BentonSans Book" panose="02000404020000020004" pitchFamily="2" charset="77"/>
              </a:defRPr>
            </a:lvl1pPr>
          </a:lstStyle>
          <a:p>
            <a:r>
              <a:rPr lang="en-US" dirty="0"/>
              <a:t>Advancement 101</a:t>
            </a:r>
          </a:p>
        </p:txBody>
      </p:sp>
    </p:spTree>
    <p:extLst>
      <p:ext uri="{BB962C8B-B14F-4D97-AF65-F5344CB8AC3E}">
        <p14:creationId xmlns:p14="http://schemas.microsoft.com/office/powerpoint/2010/main" val="26192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46B8-9A35-CCE6-2FD4-0A7B85412753}"/>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67782689-3AA8-D42B-E87D-F29CA2D513B5}"/>
              </a:ext>
            </a:extLst>
          </p:cNvPr>
          <p:cNvSpPr txBox="1">
            <a:spLocks/>
          </p:cNvSpPr>
          <p:nvPr/>
        </p:nvSpPr>
        <p:spPr>
          <a:xfrm>
            <a:off x="491508" y="532188"/>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Acknowledging a Gift</a:t>
            </a:r>
          </a:p>
        </p:txBody>
      </p:sp>
      <p:sp>
        <p:nvSpPr>
          <p:cNvPr id="3" name="Google Shape;309;p29">
            <a:extLst>
              <a:ext uri="{FF2B5EF4-FFF2-40B4-BE49-F238E27FC236}">
                <a16:creationId xmlns:a16="http://schemas.microsoft.com/office/drawing/2014/main" id="{FD9FD2B5-FD67-580E-013D-EA46F28E09D0}"/>
              </a:ext>
            </a:extLst>
          </p:cNvPr>
          <p:cNvSpPr/>
          <p:nvPr/>
        </p:nvSpPr>
        <p:spPr>
          <a:xfrm>
            <a:off x="947766" y="1993358"/>
            <a:ext cx="242299" cy="255065"/>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9" name="Google Shape;310;p29">
            <a:extLst>
              <a:ext uri="{FF2B5EF4-FFF2-40B4-BE49-F238E27FC236}">
                <a16:creationId xmlns:a16="http://schemas.microsoft.com/office/drawing/2014/main" id="{4B07A5D2-09D3-66E3-5934-BB1BDC5624F6}"/>
              </a:ext>
            </a:extLst>
          </p:cNvPr>
          <p:cNvSpPr txBox="1">
            <a:spLocks/>
          </p:cNvSpPr>
          <p:nvPr/>
        </p:nvSpPr>
        <p:spPr>
          <a:xfrm>
            <a:off x="1406192" y="1910500"/>
            <a:ext cx="2656762"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Bi-weekly acknowledgments from Executive Dean </a:t>
            </a:r>
          </a:p>
        </p:txBody>
      </p:sp>
      <p:sp>
        <p:nvSpPr>
          <p:cNvPr id="12" name="Google Shape;311;p29">
            <a:extLst>
              <a:ext uri="{FF2B5EF4-FFF2-40B4-BE49-F238E27FC236}">
                <a16:creationId xmlns:a16="http://schemas.microsoft.com/office/drawing/2014/main" id="{BABDDBF9-2BDB-730B-D1F8-68A146D72E25}"/>
              </a:ext>
            </a:extLst>
          </p:cNvPr>
          <p:cNvSpPr/>
          <p:nvPr/>
        </p:nvSpPr>
        <p:spPr>
          <a:xfrm>
            <a:off x="947766" y="3282283"/>
            <a:ext cx="242299" cy="255065"/>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5" name="Google Shape;312;p29">
            <a:extLst>
              <a:ext uri="{FF2B5EF4-FFF2-40B4-BE49-F238E27FC236}">
                <a16:creationId xmlns:a16="http://schemas.microsoft.com/office/drawing/2014/main" id="{B4E91DED-1658-7069-569F-9975C3E3EC43}"/>
              </a:ext>
            </a:extLst>
          </p:cNvPr>
          <p:cNvSpPr txBox="1">
            <a:spLocks/>
          </p:cNvSpPr>
          <p:nvPr/>
        </p:nvSpPr>
        <p:spPr>
          <a:xfrm>
            <a:off x="1406192" y="3188877"/>
            <a:ext cx="3111396"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IUF gift receipts and endowment reports (once per year) </a:t>
            </a:r>
          </a:p>
        </p:txBody>
      </p:sp>
      <p:sp>
        <p:nvSpPr>
          <p:cNvPr id="16" name="Google Shape;313;p29">
            <a:extLst>
              <a:ext uri="{FF2B5EF4-FFF2-40B4-BE49-F238E27FC236}">
                <a16:creationId xmlns:a16="http://schemas.microsoft.com/office/drawing/2014/main" id="{7F8CD040-8C2D-4A09-770A-868FFCF20FB5}"/>
              </a:ext>
            </a:extLst>
          </p:cNvPr>
          <p:cNvSpPr/>
          <p:nvPr/>
        </p:nvSpPr>
        <p:spPr>
          <a:xfrm>
            <a:off x="4802185" y="1993358"/>
            <a:ext cx="253909" cy="232482"/>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7" name="Google Shape;314;p29">
            <a:extLst>
              <a:ext uri="{FF2B5EF4-FFF2-40B4-BE49-F238E27FC236}">
                <a16:creationId xmlns:a16="http://schemas.microsoft.com/office/drawing/2014/main" id="{15F21152-3BD6-6DC5-3B1A-2009D881BB7E}"/>
              </a:ext>
            </a:extLst>
          </p:cNvPr>
          <p:cNvSpPr txBox="1">
            <a:spLocks/>
          </p:cNvSpPr>
          <p:nvPr/>
        </p:nvSpPr>
        <p:spPr>
          <a:xfrm>
            <a:off x="5207987" y="1880762"/>
            <a:ext cx="3627649"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First-time donor acknowledgment, 30-day check in, and annual check in </a:t>
            </a:r>
          </a:p>
        </p:txBody>
      </p:sp>
      <p:sp>
        <p:nvSpPr>
          <p:cNvPr id="19" name="Google Shape;315;p29">
            <a:extLst>
              <a:ext uri="{FF2B5EF4-FFF2-40B4-BE49-F238E27FC236}">
                <a16:creationId xmlns:a16="http://schemas.microsoft.com/office/drawing/2014/main" id="{4EAD0748-265B-C9C2-0792-DF357E58D38A}"/>
              </a:ext>
            </a:extLst>
          </p:cNvPr>
          <p:cNvSpPr/>
          <p:nvPr/>
        </p:nvSpPr>
        <p:spPr>
          <a:xfrm>
            <a:off x="4802185" y="3282283"/>
            <a:ext cx="253909" cy="255065"/>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0" name="Google Shape;316;p29">
            <a:extLst>
              <a:ext uri="{FF2B5EF4-FFF2-40B4-BE49-F238E27FC236}">
                <a16:creationId xmlns:a16="http://schemas.microsoft.com/office/drawing/2014/main" id="{6F1C1E7E-476D-394D-52BA-5B622FFD0938}"/>
              </a:ext>
            </a:extLst>
          </p:cNvPr>
          <p:cNvSpPr txBox="1">
            <a:spLocks/>
          </p:cNvSpPr>
          <p:nvPr/>
        </p:nvSpPr>
        <p:spPr>
          <a:xfrm>
            <a:off x="5207988" y="3175022"/>
            <a:ext cx="3627648"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Personal visits from gift officers and sometimes department &amp; College leaders </a:t>
            </a:r>
          </a:p>
        </p:txBody>
      </p:sp>
      <p:sp>
        <p:nvSpPr>
          <p:cNvPr id="4" name="Google Shape;160;p22">
            <a:extLst>
              <a:ext uri="{FF2B5EF4-FFF2-40B4-BE49-F238E27FC236}">
                <a16:creationId xmlns:a16="http://schemas.microsoft.com/office/drawing/2014/main" id="{79C5F4E4-48F7-FEBF-AF9B-0556D835CDED}"/>
              </a:ext>
            </a:extLst>
          </p:cNvPr>
          <p:cNvSpPr txBox="1">
            <a:spLocks/>
          </p:cNvSpPr>
          <p:nvPr/>
        </p:nvSpPr>
        <p:spPr>
          <a:xfrm>
            <a:off x="306007" y="1057799"/>
            <a:ext cx="8013378" cy="59773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Clr>
                <a:schemeClr val="bg1">
                  <a:lumMod val="50000"/>
                </a:schemeClr>
              </a:buClr>
              <a:buSzPts val="1100"/>
            </a:pPr>
            <a:r>
              <a:rPr lang="en-GB" sz="2200" b="1" dirty="0">
                <a:solidFill>
                  <a:schemeClr val="bg2"/>
                </a:solidFill>
                <a:latin typeface="BentonSans Book" panose="02000404020000020004" pitchFamily="2" charset="77"/>
              </a:rPr>
              <a:t>What is already being done? </a:t>
            </a:r>
          </a:p>
        </p:txBody>
      </p:sp>
      <p:sp>
        <p:nvSpPr>
          <p:cNvPr id="6" name="Google Shape;19;p3">
            <a:extLst>
              <a:ext uri="{FF2B5EF4-FFF2-40B4-BE49-F238E27FC236}">
                <a16:creationId xmlns:a16="http://schemas.microsoft.com/office/drawing/2014/main" id="{8D5E8EF1-FD63-259B-9BB3-B34E5D07B808}"/>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36160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5" grpId="0"/>
      <p:bldP spid="16" grpId="0" animBg="1"/>
      <p:bldP spid="17" grpId="0"/>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87202-4F2A-0159-7B1C-BD855CBC4D5C}"/>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AF94E343-1105-F633-0411-7BBAB5E0632D}"/>
              </a:ext>
            </a:extLst>
          </p:cNvPr>
          <p:cNvSpPr txBox="1">
            <a:spLocks/>
          </p:cNvSpPr>
          <p:nvPr/>
        </p:nvSpPr>
        <p:spPr>
          <a:xfrm>
            <a:off x="526094" y="527136"/>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defRPr sz="3200">
                <a:solidFill>
                  <a:srgbClr val="990000"/>
                </a:solidFill>
                <a:latin typeface="BentonSans Book" panose="02000404020000020004" pitchFamily="2" charset="77"/>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Acknowledging a Gift</a:t>
            </a:r>
          </a:p>
        </p:txBody>
      </p:sp>
      <p:sp>
        <p:nvSpPr>
          <p:cNvPr id="9" name="Google Shape;310;p29">
            <a:extLst>
              <a:ext uri="{FF2B5EF4-FFF2-40B4-BE49-F238E27FC236}">
                <a16:creationId xmlns:a16="http://schemas.microsoft.com/office/drawing/2014/main" id="{36E82821-6294-8B8D-0BD3-405AE1149222}"/>
              </a:ext>
            </a:extLst>
          </p:cNvPr>
          <p:cNvSpPr txBox="1">
            <a:spLocks/>
          </p:cNvSpPr>
          <p:nvPr/>
        </p:nvSpPr>
        <p:spPr>
          <a:xfrm>
            <a:off x="1063005" y="1615122"/>
            <a:ext cx="3399938" cy="596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19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Personal salutation (no “dear donor” or “dear friend”). </a:t>
            </a:r>
          </a:p>
        </p:txBody>
      </p:sp>
      <p:sp>
        <p:nvSpPr>
          <p:cNvPr id="15" name="Google Shape;312;p29">
            <a:extLst>
              <a:ext uri="{FF2B5EF4-FFF2-40B4-BE49-F238E27FC236}">
                <a16:creationId xmlns:a16="http://schemas.microsoft.com/office/drawing/2014/main" id="{1F3B7792-4147-4779-2900-ADA78A3B62BB}"/>
              </a:ext>
            </a:extLst>
          </p:cNvPr>
          <p:cNvSpPr txBox="1">
            <a:spLocks/>
          </p:cNvSpPr>
          <p:nvPr/>
        </p:nvSpPr>
        <p:spPr>
          <a:xfrm>
            <a:off x="4911218" y="1592733"/>
            <a:ext cx="3706688" cy="8429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19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Make specific reference to the intended use of the funds. </a:t>
            </a:r>
          </a:p>
        </p:txBody>
      </p:sp>
      <p:sp>
        <p:nvSpPr>
          <p:cNvPr id="17" name="Google Shape;314;p29">
            <a:extLst>
              <a:ext uri="{FF2B5EF4-FFF2-40B4-BE49-F238E27FC236}">
                <a16:creationId xmlns:a16="http://schemas.microsoft.com/office/drawing/2014/main" id="{A45956DF-E8E1-3375-E386-3A3A399F639B}"/>
              </a:ext>
            </a:extLst>
          </p:cNvPr>
          <p:cNvSpPr txBox="1">
            <a:spLocks/>
          </p:cNvSpPr>
          <p:nvPr/>
        </p:nvSpPr>
        <p:spPr>
          <a:xfrm>
            <a:off x="4892191" y="2403650"/>
            <a:ext cx="3617848" cy="7420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19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Communicate excitement, gratitude, and the inner warmth of the writer. </a:t>
            </a:r>
          </a:p>
        </p:txBody>
      </p:sp>
      <p:sp>
        <p:nvSpPr>
          <p:cNvPr id="20" name="Google Shape;316;p29">
            <a:extLst>
              <a:ext uri="{FF2B5EF4-FFF2-40B4-BE49-F238E27FC236}">
                <a16:creationId xmlns:a16="http://schemas.microsoft.com/office/drawing/2014/main" id="{AD1B5D96-866C-2914-2852-ED23D90807FD}"/>
              </a:ext>
            </a:extLst>
          </p:cNvPr>
          <p:cNvSpPr txBox="1">
            <a:spLocks/>
          </p:cNvSpPr>
          <p:nvPr/>
        </p:nvSpPr>
        <p:spPr>
          <a:xfrm>
            <a:off x="4892189" y="3479232"/>
            <a:ext cx="3232630" cy="8429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19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Concise – no more than a few paragraphs. </a:t>
            </a:r>
          </a:p>
        </p:txBody>
      </p:sp>
      <p:sp>
        <p:nvSpPr>
          <p:cNvPr id="6" name="TextBox 5">
            <a:extLst>
              <a:ext uri="{FF2B5EF4-FFF2-40B4-BE49-F238E27FC236}">
                <a16:creationId xmlns:a16="http://schemas.microsoft.com/office/drawing/2014/main" id="{969664D4-1210-35FB-3984-2D72551D3132}"/>
              </a:ext>
            </a:extLst>
          </p:cNvPr>
          <p:cNvSpPr txBox="1"/>
          <p:nvPr/>
        </p:nvSpPr>
        <p:spPr>
          <a:xfrm>
            <a:off x="1063005" y="2529838"/>
            <a:ext cx="3258080" cy="677108"/>
          </a:xfrm>
          <a:prstGeom prst="rect">
            <a:avLst/>
          </a:prstGeom>
          <a:noFill/>
        </p:spPr>
        <p:txBody>
          <a:bodyPr wrap="square">
            <a:spAutoFit/>
          </a:bodyPr>
          <a:lstStyle/>
          <a:p>
            <a:pPr>
              <a:spcAft>
                <a:spcPts val="1200"/>
              </a:spcAft>
            </a:pPr>
            <a:r>
              <a:rPr lang="en-US" sz="19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Grab the reader’s attention in the opening line. </a:t>
            </a:r>
          </a:p>
        </p:txBody>
      </p:sp>
      <p:sp>
        <p:nvSpPr>
          <p:cNvPr id="10" name="TextBox 9">
            <a:extLst>
              <a:ext uri="{FF2B5EF4-FFF2-40B4-BE49-F238E27FC236}">
                <a16:creationId xmlns:a16="http://schemas.microsoft.com/office/drawing/2014/main" id="{626C857C-7F4D-3F23-33C5-4AA291417528}"/>
              </a:ext>
            </a:extLst>
          </p:cNvPr>
          <p:cNvSpPr txBox="1"/>
          <p:nvPr/>
        </p:nvSpPr>
        <p:spPr>
          <a:xfrm>
            <a:off x="1061270" y="3554515"/>
            <a:ext cx="3399938" cy="400110"/>
          </a:xfrm>
          <a:prstGeom prst="rect">
            <a:avLst/>
          </a:prstGeom>
          <a:noFill/>
        </p:spPr>
        <p:txBody>
          <a:bodyPr wrap="square">
            <a:spAutoFit/>
          </a:bodyPr>
          <a:lstStyle/>
          <a:p>
            <a:pPr>
              <a:spcAft>
                <a:spcPts val="1200"/>
              </a:spcAft>
            </a:pPr>
            <a:r>
              <a:rPr lang="en-US" sz="20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Do not ask for another gift! </a:t>
            </a:r>
          </a:p>
        </p:txBody>
      </p:sp>
      <p:sp>
        <p:nvSpPr>
          <p:cNvPr id="5" name="Google Shape;309;p29">
            <a:extLst>
              <a:ext uri="{FF2B5EF4-FFF2-40B4-BE49-F238E27FC236}">
                <a16:creationId xmlns:a16="http://schemas.microsoft.com/office/drawing/2014/main" id="{513D1A76-D997-52B6-9E49-B37CE1D16F0C}"/>
              </a:ext>
            </a:extLst>
          </p:cNvPr>
          <p:cNvSpPr/>
          <p:nvPr/>
        </p:nvSpPr>
        <p:spPr>
          <a:xfrm>
            <a:off x="633760" y="1726664"/>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7" name="Google Shape;309;p29">
            <a:extLst>
              <a:ext uri="{FF2B5EF4-FFF2-40B4-BE49-F238E27FC236}">
                <a16:creationId xmlns:a16="http://schemas.microsoft.com/office/drawing/2014/main" id="{79EC2BBF-71D3-99DD-8690-1F82A23F80DB}"/>
              </a:ext>
            </a:extLst>
          </p:cNvPr>
          <p:cNvSpPr/>
          <p:nvPr/>
        </p:nvSpPr>
        <p:spPr>
          <a:xfrm>
            <a:off x="633961" y="2564861"/>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4" name="Google Shape;309;p29">
            <a:extLst>
              <a:ext uri="{FF2B5EF4-FFF2-40B4-BE49-F238E27FC236}">
                <a16:creationId xmlns:a16="http://schemas.microsoft.com/office/drawing/2014/main" id="{EE11E206-DFD9-03BD-D1B3-267AAB0B0ACE}"/>
              </a:ext>
            </a:extLst>
          </p:cNvPr>
          <p:cNvSpPr/>
          <p:nvPr/>
        </p:nvSpPr>
        <p:spPr>
          <a:xfrm>
            <a:off x="633759" y="3622541"/>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8" name="Google Shape;309;p29">
            <a:extLst>
              <a:ext uri="{FF2B5EF4-FFF2-40B4-BE49-F238E27FC236}">
                <a16:creationId xmlns:a16="http://schemas.microsoft.com/office/drawing/2014/main" id="{C260DB70-54D8-B3AE-F181-D0662F74EB9B}"/>
              </a:ext>
            </a:extLst>
          </p:cNvPr>
          <p:cNvSpPr/>
          <p:nvPr/>
        </p:nvSpPr>
        <p:spPr>
          <a:xfrm>
            <a:off x="4532218" y="1712546"/>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1" name="Google Shape;309;p29">
            <a:extLst>
              <a:ext uri="{FF2B5EF4-FFF2-40B4-BE49-F238E27FC236}">
                <a16:creationId xmlns:a16="http://schemas.microsoft.com/office/drawing/2014/main" id="{31F71437-2F94-C3E1-5EC7-E5980193BD51}"/>
              </a:ext>
            </a:extLst>
          </p:cNvPr>
          <p:cNvSpPr/>
          <p:nvPr/>
        </p:nvSpPr>
        <p:spPr>
          <a:xfrm>
            <a:off x="4532219" y="2511624"/>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2" name="Google Shape;309;p29">
            <a:extLst>
              <a:ext uri="{FF2B5EF4-FFF2-40B4-BE49-F238E27FC236}">
                <a16:creationId xmlns:a16="http://schemas.microsoft.com/office/drawing/2014/main" id="{5256829E-82A3-84D9-C5D1-29691F985034}"/>
              </a:ext>
            </a:extLst>
          </p:cNvPr>
          <p:cNvSpPr/>
          <p:nvPr/>
        </p:nvSpPr>
        <p:spPr>
          <a:xfrm>
            <a:off x="4532218" y="3594568"/>
            <a:ext cx="217951" cy="236784"/>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3" name="TextBox 2">
            <a:extLst>
              <a:ext uri="{FF2B5EF4-FFF2-40B4-BE49-F238E27FC236}">
                <a16:creationId xmlns:a16="http://schemas.microsoft.com/office/drawing/2014/main" id="{8666695B-AF92-0B7C-4811-1068A56053D6}"/>
              </a:ext>
            </a:extLst>
          </p:cNvPr>
          <p:cNvSpPr txBox="1"/>
          <p:nvPr/>
        </p:nvSpPr>
        <p:spPr>
          <a:xfrm>
            <a:off x="526094" y="1105988"/>
            <a:ext cx="7143184" cy="535200"/>
          </a:xfrm>
          <a:prstGeom prst="rect">
            <a:avLst/>
          </a:prstGeom>
        </p:spPr>
        <p:txBody>
          <a:bodyPr spcFirstLastPara="1" wrap="none" lIns="91425" tIns="91425" rIns="91425" bIns="91425" rtlCol="0" anchor="t" anchorCtr="0">
            <a:noAutofit/>
          </a:bodyPr>
          <a:lstStyle/>
          <a:p>
            <a:pPr algn="l"/>
            <a:r>
              <a:rPr lang="en-US" sz="2200" b="1" dirty="0">
                <a:solidFill>
                  <a:schemeClr val="bg2"/>
                </a:solidFill>
                <a:latin typeface="BentonSans Book" panose="02000404020000020004" pitchFamily="2" charset="77"/>
              </a:rPr>
              <a:t>A few tips for timely, focused, and personal thank you letters.</a:t>
            </a:r>
          </a:p>
          <a:p>
            <a:pPr algn="l"/>
            <a:endParaRPr lang="en-US" sz="1800" dirty="0">
              <a:solidFill>
                <a:schemeClr val="bg2"/>
              </a:solidFill>
              <a:latin typeface="BentonSans Book" panose="02000404020000020004" pitchFamily="2" charset="77"/>
            </a:endParaRPr>
          </a:p>
        </p:txBody>
      </p:sp>
      <p:sp>
        <p:nvSpPr>
          <p:cNvPr id="8" name="TextBox 7">
            <a:extLst>
              <a:ext uri="{FF2B5EF4-FFF2-40B4-BE49-F238E27FC236}">
                <a16:creationId xmlns:a16="http://schemas.microsoft.com/office/drawing/2014/main" id="{D8DF5DB8-1EE3-56AB-D5C2-C6AE8B06C64B}"/>
              </a:ext>
            </a:extLst>
          </p:cNvPr>
          <p:cNvSpPr txBox="1"/>
          <p:nvPr/>
        </p:nvSpPr>
        <p:spPr>
          <a:xfrm>
            <a:off x="5855265" y="4229391"/>
            <a:ext cx="2862164" cy="382569"/>
          </a:xfrm>
          <a:prstGeom prst="rect">
            <a:avLst/>
          </a:prstGeom>
        </p:spPr>
        <p:txBody>
          <a:bodyPr spcFirstLastPara="1" wrap="none" lIns="91425" tIns="91425" rIns="91425" bIns="91425" rtlCol="0" anchor="t" anchorCtr="0">
            <a:noAutofit/>
          </a:bodyPr>
          <a:lstStyle/>
          <a:p>
            <a:pPr algn="l"/>
            <a:r>
              <a:rPr lang="en-US" sz="1200" dirty="0">
                <a:solidFill>
                  <a:schemeClr val="bg2"/>
                </a:solidFill>
                <a:latin typeface="BentonSans Book" panose="02000404020000020004" pitchFamily="2" charset="77"/>
              </a:rPr>
              <a:t>Penelope Burk, </a:t>
            </a:r>
            <a:r>
              <a:rPr lang="en-US" sz="1200" i="1" dirty="0">
                <a:solidFill>
                  <a:schemeClr val="bg2"/>
                </a:solidFill>
                <a:latin typeface="BentonSans Book" panose="02000404020000020004" pitchFamily="2" charset="77"/>
              </a:rPr>
              <a:t>Donor Centered Fundraising</a:t>
            </a:r>
          </a:p>
        </p:txBody>
      </p:sp>
      <p:sp>
        <p:nvSpPr>
          <p:cNvPr id="11" name="Google Shape;19;p3">
            <a:extLst>
              <a:ext uri="{FF2B5EF4-FFF2-40B4-BE49-F238E27FC236}">
                <a16:creationId xmlns:a16="http://schemas.microsoft.com/office/drawing/2014/main" id="{8BB85B3E-52F2-4C21-15D9-E14C6E1206D5}"/>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23795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20" grpId="0"/>
      <p:bldP spid="6" grpId="0"/>
      <p:bldP spid="10" grpId="0"/>
      <p:bldP spid="5" grpId="0" animBg="1"/>
      <p:bldP spid="7" grpId="0" animBg="1"/>
      <p:bldP spid="14" grpId="0" animBg="1"/>
      <p:bldP spid="18"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2379-96F0-701A-4F3B-1416FCD55E05}"/>
            </a:ext>
          </a:extLst>
        </p:cNvPr>
        <p:cNvGrpSpPr/>
        <p:nvPr/>
      </p:nvGrpSpPr>
      <p:grpSpPr>
        <a:xfrm>
          <a:off x="0" y="0"/>
          <a:ext cx="0" cy="0"/>
          <a:chOff x="0" y="0"/>
          <a:chExt cx="0" cy="0"/>
        </a:xfrm>
      </p:grpSpPr>
      <p:sp>
        <p:nvSpPr>
          <p:cNvPr id="3" name="Google Shape;19;p3">
            <a:extLst>
              <a:ext uri="{FF2B5EF4-FFF2-40B4-BE49-F238E27FC236}">
                <a16:creationId xmlns:a16="http://schemas.microsoft.com/office/drawing/2014/main" id="{FA7BACC2-485E-A089-E84C-9DB021E62144}"/>
              </a:ext>
            </a:extLst>
          </p:cNvPr>
          <p:cNvSpPr txBox="1">
            <a:spLocks/>
          </p:cNvSpPr>
          <p:nvPr/>
        </p:nvSpPr>
        <p:spPr>
          <a:xfrm>
            <a:off x="363353" y="2783604"/>
            <a:ext cx="7935519" cy="620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lnSpc>
                <a:spcPts val="2500"/>
              </a:lnSpc>
            </a:pPr>
            <a:r>
              <a:rPr lang="en-US" sz="2200" b="0" i="0" spc="200" baseline="0" dirty="0">
                <a:solidFill>
                  <a:schemeClr val="tx1"/>
                </a:solidFill>
                <a:latin typeface="BentonSans Medium" panose="02000503000000020004" pitchFamily="2" charset="77"/>
              </a:rPr>
              <a:t>Demonstrating how philanthropy is advancing our mission and goals. </a:t>
            </a:r>
          </a:p>
        </p:txBody>
      </p:sp>
      <p:sp>
        <p:nvSpPr>
          <p:cNvPr id="6" name="Google Shape;18;p3">
            <a:extLst>
              <a:ext uri="{FF2B5EF4-FFF2-40B4-BE49-F238E27FC236}">
                <a16:creationId xmlns:a16="http://schemas.microsoft.com/office/drawing/2014/main" id="{7750F7C2-62F7-4C2A-A272-A29B221B54D8}"/>
              </a:ext>
            </a:extLst>
          </p:cNvPr>
          <p:cNvSpPr txBox="1">
            <a:spLocks/>
          </p:cNvSpPr>
          <p:nvPr/>
        </p:nvSpPr>
        <p:spPr>
          <a:xfrm>
            <a:off x="480001" y="1957767"/>
            <a:ext cx="7673833" cy="82583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ts val="8600"/>
              </a:lnSpc>
              <a:spcBef>
                <a:spcPts val="0"/>
              </a:spcBef>
              <a:spcAft>
                <a:spcPts val="0"/>
              </a:spcAft>
              <a:buClr>
                <a:schemeClr val="dk2"/>
              </a:buClr>
              <a:buSzPts val="4200"/>
              <a:buFont typeface="Source Sans Pro"/>
              <a:buNone/>
              <a:defRPr sz="4800" b="1" i="0" u="none" strike="noStrike" cap="none" spc="200" baseline="0">
                <a:solidFill>
                  <a:srgbClr val="990000"/>
                </a:solidFill>
                <a:latin typeface="BentonSansCond Black" panose="02000606040000020004" pitchFamily="2" charset="77"/>
                <a:ea typeface="Source Sans Pro"/>
                <a:cs typeface="Source Sans Pro"/>
                <a:sym typeface="Source Sans Pro"/>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nSpc>
                <a:spcPts val="5000"/>
              </a:lnSpc>
            </a:pPr>
            <a:r>
              <a:rPr lang="en-US" sz="4000" spc="350" dirty="0">
                <a:solidFill>
                  <a:schemeClr val="tx1"/>
                </a:solidFill>
              </a:rPr>
              <a:t>Impact Reporting</a:t>
            </a:r>
          </a:p>
        </p:txBody>
      </p:sp>
    </p:spTree>
    <p:extLst>
      <p:ext uri="{BB962C8B-B14F-4D97-AF65-F5344CB8AC3E}">
        <p14:creationId xmlns:p14="http://schemas.microsoft.com/office/powerpoint/2010/main" val="18570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6B225-EE0A-741D-8AB6-36B18F0C25B9}"/>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574A80D3-FB30-29DE-85CB-3CECEB291174}"/>
              </a:ext>
            </a:extLst>
          </p:cNvPr>
          <p:cNvSpPr txBox="1">
            <a:spLocks/>
          </p:cNvSpPr>
          <p:nvPr/>
        </p:nvSpPr>
        <p:spPr>
          <a:xfrm>
            <a:off x="526094" y="554938"/>
            <a:ext cx="3649980"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Impact Reporting</a:t>
            </a:r>
          </a:p>
        </p:txBody>
      </p:sp>
      <p:sp>
        <p:nvSpPr>
          <p:cNvPr id="3" name="Google Shape;309;p29">
            <a:extLst>
              <a:ext uri="{FF2B5EF4-FFF2-40B4-BE49-F238E27FC236}">
                <a16:creationId xmlns:a16="http://schemas.microsoft.com/office/drawing/2014/main" id="{FF771578-261B-BBFE-311A-4C81199F7F85}"/>
              </a:ext>
            </a:extLst>
          </p:cNvPr>
          <p:cNvSpPr/>
          <p:nvPr/>
        </p:nvSpPr>
        <p:spPr>
          <a:xfrm>
            <a:off x="947766" y="2075813"/>
            <a:ext cx="235812" cy="23556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9" name="Google Shape;310;p29">
            <a:extLst>
              <a:ext uri="{FF2B5EF4-FFF2-40B4-BE49-F238E27FC236}">
                <a16:creationId xmlns:a16="http://schemas.microsoft.com/office/drawing/2014/main" id="{BD6B80ED-B80E-0082-E65F-88A4D017B0C5}"/>
              </a:ext>
            </a:extLst>
          </p:cNvPr>
          <p:cNvSpPr txBox="1">
            <a:spLocks/>
          </p:cNvSpPr>
          <p:nvPr/>
        </p:nvSpPr>
        <p:spPr>
          <a:xfrm>
            <a:off x="1440965" y="1947989"/>
            <a:ext cx="2832900" cy="525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Annual impact report</a:t>
            </a:r>
          </a:p>
        </p:txBody>
      </p:sp>
      <p:sp>
        <p:nvSpPr>
          <p:cNvPr id="12" name="Google Shape;311;p29">
            <a:extLst>
              <a:ext uri="{FF2B5EF4-FFF2-40B4-BE49-F238E27FC236}">
                <a16:creationId xmlns:a16="http://schemas.microsoft.com/office/drawing/2014/main" id="{F73C34C0-0C76-C467-2B03-926650A859F6}"/>
              </a:ext>
            </a:extLst>
          </p:cNvPr>
          <p:cNvSpPr/>
          <p:nvPr/>
        </p:nvSpPr>
        <p:spPr>
          <a:xfrm>
            <a:off x="947766" y="3783477"/>
            <a:ext cx="235812" cy="23556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5" name="Google Shape;312;p29">
            <a:extLst>
              <a:ext uri="{FF2B5EF4-FFF2-40B4-BE49-F238E27FC236}">
                <a16:creationId xmlns:a16="http://schemas.microsoft.com/office/drawing/2014/main" id="{4F824C4E-FE3A-7DD8-3754-B12CCE46813F}"/>
              </a:ext>
            </a:extLst>
          </p:cNvPr>
          <p:cNvSpPr txBox="1">
            <a:spLocks/>
          </p:cNvSpPr>
          <p:nvPr/>
        </p:nvSpPr>
        <p:spPr>
          <a:xfrm>
            <a:off x="1440966" y="3646067"/>
            <a:ext cx="3332741"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Scholarships, fellowships, and faculty endowments</a:t>
            </a:r>
          </a:p>
        </p:txBody>
      </p:sp>
      <p:sp>
        <p:nvSpPr>
          <p:cNvPr id="16" name="Google Shape;313;p29">
            <a:extLst>
              <a:ext uri="{FF2B5EF4-FFF2-40B4-BE49-F238E27FC236}">
                <a16:creationId xmlns:a16="http://schemas.microsoft.com/office/drawing/2014/main" id="{D915D304-4DE8-4E57-C7FB-89A48EF72AA7}"/>
              </a:ext>
            </a:extLst>
          </p:cNvPr>
          <p:cNvSpPr/>
          <p:nvPr/>
        </p:nvSpPr>
        <p:spPr>
          <a:xfrm>
            <a:off x="947766" y="2829203"/>
            <a:ext cx="235812" cy="23556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7" name="Google Shape;314;p29">
            <a:extLst>
              <a:ext uri="{FF2B5EF4-FFF2-40B4-BE49-F238E27FC236}">
                <a16:creationId xmlns:a16="http://schemas.microsoft.com/office/drawing/2014/main" id="{1A23A73C-0246-88BB-AD5B-FA7FA1042708}"/>
              </a:ext>
            </a:extLst>
          </p:cNvPr>
          <p:cNvSpPr txBox="1">
            <a:spLocks/>
          </p:cNvSpPr>
          <p:nvPr/>
        </p:nvSpPr>
        <p:spPr>
          <a:xfrm>
            <a:off x="1440965" y="2702879"/>
            <a:ext cx="2988246"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Mini-impact updates throughout the year</a:t>
            </a:r>
          </a:p>
        </p:txBody>
      </p:sp>
      <p:sp>
        <p:nvSpPr>
          <p:cNvPr id="4" name="Google Shape;160;p22">
            <a:extLst>
              <a:ext uri="{FF2B5EF4-FFF2-40B4-BE49-F238E27FC236}">
                <a16:creationId xmlns:a16="http://schemas.microsoft.com/office/drawing/2014/main" id="{C718F5C6-DAB2-1EF4-E030-D16E4C47419A}"/>
              </a:ext>
            </a:extLst>
          </p:cNvPr>
          <p:cNvSpPr txBox="1">
            <a:spLocks/>
          </p:cNvSpPr>
          <p:nvPr/>
        </p:nvSpPr>
        <p:spPr>
          <a:xfrm>
            <a:off x="383679" y="1159139"/>
            <a:ext cx="4486457"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Clr>
                <a:schemeClr val="bg1">
                  <a:lumMod val="50000"/>
                </a:schemeClr>
              </a:buClr>
              <a:buSzPts val="1100"/>
            </a:pPr>
            <a:r>
              <a:rPr lang="en-GB" sz="2200" b="1" dirty="0">
                <a:solidFill>
                  <a:schemeClr val="bg2"/>
                </a:solidFill>
                <a:latin typeface="BentonSans Book" panose="02000404020000020004" pitchFamily="2" charset="77"/>
              </a:rPr>
              <a:t>What is already being done…</a:t>
            </a:r>
          </a:p>
        </p:txBody>
      </p:sp>
      <p:sp>
        <p:nvSpPr>
          <p:cNvPr id="11" name="TextBox 10">
            <a:extLst>
              <a:ext uri="{FF2B5EF4-FFF2-40B4-BE49-F238E27FC236}">
                <a16:creationId xmlns:a16="http://schemas.microsoft.com/office/drawing/2014/main" id="{588A1B9A-E988-744B-2A8F-D3755530C4DE}"/>
              </a:ext>
            </a:extLst>
          </p:cNvPr>
          <p:cNvSpPr txBox="1"/>
          <p:nvPr/>
        </p:nvSpPr>
        <p:spPr>
          <a:xfrm>
            <a:off x="2286000" y="2417862"/>
            <a:ext cx="4572000" cy="307777"/>
          </a:xfrm>
          <a:prstGeom prst="rect">
            <a:avLst/>
          </a:prstGeom>
          <a:noFill/>
        </p:spPr>
        <p:txBody>
          <a:bodyPr wrap="square">
            <a:spAutoFit/>
          </a:bodyPr>
          <a:lstStyle/>
          <a:p>
            <a:r>
              <a:rPr lang="en-US" sz="1400" b="0" i="0" u="none" strike="noStrike" baseline="0" dirty="0">
                <a:solidFill>
                  <a:srgbClr val="FFFFFF"/>
                </a:solidFill>
                <a:latin typeface="BentonSans Medium" panose="02000604020000020004" pitchFamily="2" charset="0"/>
              </a:rPr>
              <a:t>Impact Report</a:t>
            </a:r>
          </a:p>
        </p:txBody>
      </p:sp>
      <p:pic>
        <p:nvPicPr>
          <p:cNvPr id="8" name="Picture 7" descr="A statue of a person sitting on a bench in front of red flowers&#10;&#10;Description automatically generated">
            <a:extLst>
              <a:ext uri="{FF2B5EF4-FFF2-40B4-BE49-F238E27FC236}">
                <a16:creationId xmlns:a16="http://schemas.microsoft.com/office/drawing/2014/main" id="{E00D6025-D503-EDEE-2576-88D875629BC7}"/>
              </a:ext>
            </a:extLst>
          </p:cNvPr>
          <p:cNvPicPr>
            <a:picLocks noChangeAspect="1"/>
          </p:cNvPicPr>
          <p:nvPr/>
        </p:nvPicPr>
        <p:blipFill>
          <a:blip r:embed="rId3"/>
          <a:stretch>
            <a:fillRect/>
          </a:stretch>
        </p:blipFill>
        <p:spPr>
          <a:xfrm>
            <a:off x="5331150" y="600657"/>
            <a:ext cx="3332741" cy="4005911"/>
          </a:xfrm>
          <a:prstGeom prst="rect">
            <a:avLst/>
          </a:prstGeom>
        </p:spPr>
      </p:pic>
      <p:sp>
        <p:nvSpPr>
          <p:cNvPr id="10" name="Google Shape;19;p3">
            <a:extLst>
              <a:ext uri="{FF2B5EF4-FFF2-40B4-BE49-F238E27FC236}">
                <a16:creationId xmlns:a16="http://schemas.microsoft.com/office/drawing/2014/main" id="{EC404321-CA2F-28A9-34AE-E3B7FC9CE914}"/>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21077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5" grpId="0"/>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948D-8035-B5DC-F407-7DA8FCA63809}"/>
            </a:ext>
          </a:extLst>
        </p:cNvPr>
        <p:cNvGrpSpPr/>
        <p:nvPr/>
      </p:nvGrpSpPr>
      <p:grpSpPr>
        <a:xfrm>
          <a:off x="0" y="0"/>
          <a:ext cx="0" cy="0"/>
          <a:chOff x="0" y="0"/>
          <a:chExt cx="0" cy="0"/>
        </a:xfrm>
      </p:grpSpPr>
      <p:sp>
        <p:nvSpPr>
          <p:cNvPr id="8" name="Google Shape;27;p4">
            <a:extLst>
              <a:ext uri="{FF2B5EF4-FFF2-40B4-BE49-F238E27FC236}">
                <a16:creationId xmlns:a16="http://schemas.microsoft.com/office/drawing/2014/main" id="{16A537FD-42C8-5734-29FF-9B3EA6C4736B}"/>
              </a:ext>
            </a:extLst>
          </p:cNvPr>
          <p:cNvSpPr/>
          <p:nvPr/>
        </p:nvSpPr>
        <p:spPr>
          <a:xfrm rot="16200000">
            <a:off x="789353" y="370832"/>
            <a:ext cx="45719" cy="4139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59;p22">
            <a:extLst>
              <a:ext uri="{FF2B5EF4-FFF2-40B4-BE49-F238E27FC236}">
                <a16:creationId xmlns:a16="http://schemas.microsoft.com/office/drawing/2014/main" id="{C2B311D3-2CF5-0C77-035D-30B48DDD0600}"/>
              </a:ext>
            </a:extLst>
          </p:cNvPr>
          <p:cNvSpPr txBox="1">
            <a:spLocks/>
          </p:cNvSpPr>
          <p:nvPr/>
        </p:nvSpPr>
        <p:spPr>
          <a:xfrm>
            <a:off x="526094" y="554938"/>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Demonstrating Impact</a:t>
            </a:r>
          </a:p>
        </p:txBody>
      </p:sp>
      <p:sp>
        <p:nvSpPr>
          <p:cNvPr id="3" name="Google Shape;309;p29">
            <a:extLst>
              <a:ext uri="{FF2B5EF4-FFF2-40B4-BE49-F238E27FC236}">
                <a16:creationId xmlns:a16="http://schemas.microsoft.com/office/drawing/2014/main" id="{9923C80F-F72B-FD88-8B81-829E9E371E16}"/>
              </a:ext>
            </a:extLst>
          </p:cNvPr>
          <p:cNvSpPr/>
          <p:nvPr/>
        </p:nvSpPr>
        <p:spPr>
          <a:xfrm>
            <a:off x="1069041" y="2186252"/>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9" name="Google Shape;310;p29">
            <a:extLst>
              <a:ext uri="{FF2B5EF4-FFF2-40B4-BE49-F238E27FC236}">
                <a16:creationId xmlns:a16="http://schemas.microsoft.com/office/drawing/2014/main" id="{FDD49207-E1CE-E635-476C-C86C04DEAD23}"/>
              </a:ext>
            </a:extLst>
          </p:cNvPr>
          <p:cNvSpPr txBox="1">
            <a:spLocks/>
          </p:cNvSpPr>
          <p:nvPr/>
        </p:nvSpPr>
        <p:spPr>
          <a:xfrm>
            <a:off x="1440965" y="2045850"/>
            <a:ext cx="3006343"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Use funds appropriately and timely</a:t>
            </a:r>
            <a:r>
              <a:rPr lang="en-US" sz="20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 </a:t>
            </a:r>
            <a:endPar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endParaRPr>
          </a:p>
        </p:txBody>
      </p:sp>
      <p:sp>
        <p:nvSpPr>
          <p:cNvPr id="12" name="Google Shape;311;p29">
            <a:extLst>
              <a:ext uri="{FF2B5EF4-FFF2-40B4-BE49-F238E27FC236}">
                <a16:creationId xmlns:a16="http://schemas.microsoft.com/office/drawing/2014/main" id="{9427626C-1DC3-B5DB-CE26-6B9F58C7D692}"/>
              </a:ext>
            </a:extLst>
          </p:cNvPr>
          <p:cNvSpPr/>
          <p:nvPr/>
        </p:nvSpPr>
        <p:spPr>
          <a:xfrm>
            <a:off x="1069040" y="3423711"/>
            <a:ext cx="207526" cy="187372"/>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5" name="Google Shape;312;p29">
            <a:extLst>
              <a:ext uri="{FF2B5EF4-FFF2-40B4-BE49-F238E27FC236}">
                <a16:creationId xmlns:a16="http://schemas.microsoft.com/office/drawing/2014/main" id="{0AA5A67D-B6DC-1010-05F5-90ED82839D55}"/>
              </a:ext>
            </a:extLst>
          </p:cNvPr>
          <p:cNvSpPr txBox="1">
            <a:spLocks/>
          </p:cNvSpPr>
          <p:nvPr/>
        </p:nvSpPr>
        <p:spPr>
          <a:xfrm>
            <a:off x="1440966" y="3302000"/>
            <a:ext cx="2832900"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latin typeface="BentonSans Book" panose="02000404020000020004" pitchFamily="2" charset="77"/>
                <a:ea typeface="Calibri" panose="020F0502020204030204" pitchFamily="34" charset="0"/>
                <a:cs typeface="Times New Roman" panose="02020603050405020304" pitchFamily="18" charset="0"/>
              </a:rPr>
              <a:t>S</a:t>
            </a:r>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hare information for donor packets.</a:t>
            </a:r>
          </a:p>
        </p:txBody>
      </p:sp>
      <p:sp>
        <p:nvSpPr>
          <p:cNvPr id="16" name="Google Shape;313;p29">
            <a:extLst>
              <a:ext uri="{FF2B5EF4-FFF2-40B4-BE49-F238E27FC236}">
                <a16:creationId xmlns:a16="http://schemas.microsoft.com/office/drawing/2014/main" id="{E70239F7-D0BC-2666-EAD2-672BE2F8AF7F}"/>
              </a:ext>
            </a:extLst>
          </p:cNvPr>
          <p:cNvSpPr/>
          <p:nvPr/>
        </p:nvSpPr>
        <p:spPr>
          <a:xfrm>
            <a:off x="4928345" y="2210939"/>
            <a:ext cx="202638" cy="209955"/>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7" name="Google Shape;314;p29">
            <a:extLst>
              <a:ext uri="{FF2B5EF4-FFF2-40B4-BE49-F238E27FC236}">
                <a16:creationId xmlns:a16="http://schemas.microsoft.com/office/drawing/2014/main" id="{64521F98-EFAB-4F27-BA24-165C1581E858}"/>
              </a:ext>
            </a:extLst>
          </p:cNvPr>
          <p:cNvSpPr txBox="1">
            <a:spLocks/>
          </p:cNvSpPr>
          <p:nvPr/>
        </p:nvSpPr>
        <p:spPr>
          <a:xfrm>
            <a:off x="5207987" y="2055116"/>
            <a:ext cx="3353471"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Weave impact information into communications. </a:t>
            </a:r>
          </a:p>
        </p:txBody>
      </p:sp>
      <p:sp>
        <p:nvSpPr>
          <p:cNvPr id="19" name="Google Shape;315;p29">
            <a:extLst>
              <a:ext uri="{FF2B5EF4-FFF2-40B4-BE49-F238E27FC236}">
                <a16:creationId xmlns:a16="http://schemas.microsoft.com/office/drawing/2014/main" id="{2DADF244-F40A-068D-CA04-46471BEE491F}"/>
              </a:ext>
            </a:extLst>
          </p:cNvPr>
          <p:cNvSpPr/>
          <p:nvPr/>
        </p:nvSpPr>
        <p:spPr>
          <a:xfrm>
            <a:off x="4928345" y="3401127"/>
            <a:ext cx="202639" cy="209955"/>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0" name="Google Shape;316;p29">
            <a:extLst>
              <a:ext uri="{FF2B5EF4-FFF2-40B4-BE49-F238E27FC236}">
                <a16:creationId xmlns:a16="http://schemas.microsoft.com/office/drawing/2014/main" id="{166C227D-4A2C-61D1-741E-9870F49185BC}"/>
              </a:ext>
            </a:extLst>
          </p:cNvPr>
          <p:cNvSpPr txBox="1">
            <a:spLocks/>
          </p:cNvSpPr>
          <p:nvPr/>
        </p:nvSpPr>
        <p:spPr>
          <a:xfrm>
            <a:off x="5207987" y="3288805"/>
            <a:ext cx="3111397"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kern="100" dirty="0">
                <a:solidFill>
                  <a:schemeClr val="bg2"/>
                </a:solidFill>
                <a:effectLst/>
                <a:latin typeface="BentonSans Book" panose="02000404020000020004" pitchFamily="2" charset="77"/>
                <a:ea typeface="Calibri" panose="020F0502020204030204" pitchFamily="34" charset="0"/>
                <a:cs typeface="Times New Roman" panose="02020603050405020304" pitchFamily="18" charset="0"/>
              </a:rPr>
              <a:t>Provide updates for the College’s impact reports. </a:t>
            </a:r>
          </a:p>
        </p:txBody>
      </p:sp>
      <p:sp>
        <p:nvSpPr>
          <p:cNvPr id="4" name="Google Shape;160;p22">
            <a:extLst>
              <a:ext uri="{FF2B5EF4-FFF2-40B4-BE49-F238E27FC236}">
                <a16:creationId xmlns:a16="http://schemas.microsoft.com/office/drawing/2014/main" id="{653BA7EC-AF43-CA9E-6814-8D7241D76110}"/>
              </a:ext>
            </a:extLst>
          </p:cNvPr>
          <p:cNvSpPr txBox="1">
            <a:spLocks/>
          </p:cNvSpPr>
          <p:nvPr/>
        </p:nvSpPr>
        <p:spPr>
          <a:xfrm>
            <a:off x="383680" y="1159139"/>
            <a:ext cx="8013378" cy="6955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lnSpc>
                <a:spcPct val="150000"/>
              </a:lnSpc>
              <a:buClr>
                <a:schemeClr val="bg1">
                  <a:lumMod val="50000"/>
                </a:schemeClr>
              </a:buClr>
              <a:buSzPts val="1100"/>
            </a:pPr>
            <a:r>
              <a:rPr lang="en-GB" sz="2200" b="1" dirty="0">
                <a:solidFill>
                  <a:schemeClr val="bg2"/>
                </a:solidFill>
                <a:latin typeface="BentonSans Book" panose="02000404020000020004" pitchFamily="2" charset="77"/>
              </a:rPr>
              <a:t>What you can do…</a:t>
            </a:r>
          </a:p>
        </p:txBody>
      </p:sp>
      <p:sp>
        <p:nvSpPr>
          <p:cNvPr id="6" name="Google Shape;19;p3">
            <a:extLst>
              <a:ext uri="{FF2B5EF4-FFF2-40B4-BE49-F238E27FC236}">
                <a16:creationId xmlns:a16="http://schemas.microsoft.com/office/drawing/2014/main" id="{694F8D7A-D468-5F58-9FB7-5EC0E18AA5EF}"/>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4245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5" grpId="0"/>
      <p:bldP spid="16" grpId="0" animBg="1"/>
      <p:bldP spid="17" grpId="0"/>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17DE6-F224-6564-0E85-7ABED7046417}"/>
            </a:ext>
          </a:extLst>
        </p:cNvPr>
        <p:cNvGrpSpPr/>
        <p:nvPr/>
      </p:nvGrpSpPr>
      <p:grpSpPr>
        <a:xfrm>
          <a:off x="0" y="0"/>
          <a:ext cx="0" cy="0"/>
          <a:chOff x="0" y="0"/>
          <a:chExt cx="0" cy="0"/>
        </a:xfrm>
      </p:grpSpPr>
      <p:sp>
        <p:nvSpPr>
          <p:cNvPr id="3" name="Google Shape;19;p3">
            <a:extLst>
              <a:ext uri="{FF2B5EF4-FFF2-40B4-BE49-F238E27FC236}">
                <a16:creationId xmlns:a16="http://schemas.microsoft.com/office/drawing/2014/main" id="{CE1D4CF3-E96C-2A9D-54E5-986A86E0D209}"/>
              </a:ext>
            </a:extLst>
          </p:cNvPr>
          <p:cNvSpPr txBox="1">
            <a:spLocks/>
          </p:cNvSpPr>
          <p:nvPr/>
        </p:nvSpPr>
        <p:spPr>
          <a:xfrm>
            <a:off x="363354" y="2783604"/>
            <a:ext cx="7790480" cy="620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lnSpc>
                <a:spcPts val="2500"/>
              </a:lnSpc>
            </a:pPr>
            <a:r>
              <a:rPr lang="en-US" sz="2200" b="0" i="0" spc="200" baseline="0" dirty="0">
                <a:solidFill>
                  <a:schemeClr val="tx1"/>
                </a:solidFill>
                <a:latin typeface="BentonSans Medium" panose="02000503000000020004" pitchFamily="2" charset="77"/>
              </a:rPr>
              <a:t>Partnership between the IU Foundation AG Team and the College’s Advancement Team </a:t>
            </a:r>
          </a:p>
        </p:txBody>
      </p:sp>
      <p:sp>
        <p:nvSpPr>
          <p:cNvPr id="6" name="Google Shape;18;p3">
            <a:extLst>
              <a:ext uri="{FF2B5EF4-FFF2-40B4-BE49-F238E27FC236}">
                <a16:creationId xmlns:a16="http://schemas.microsoft.com/office/drawing/2014/main" id="{D6FF5DCC-E7FD-DB38-E2CA-F4FD0BFB660F}"/>
              </a:ext>
            </a:extLst>
          </p:cNvPr>
          <p:cNvSpPr txBox="1">
            <a:spLocks/>
          </p:cNvSpPr>
          <p:nvPr/>
        </p:nvSpPr>
        <p:spPr>
          <a:xfrm>
            <a:off x="480001" y="1957767"/>
            <a:ext cx="7673833" cy="82583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ts val="8600"/>
              </a:lnSpc>
              <a:spcBef>
                <a:spcPts val="0"/>
              </a:spcBef>
              <a:spcAft>
                <a:spcPts val="0"/>
              </a:spcAft>
              <a:buClr>
                <a:schemeClr val="dk2"/>
              </a:buClr>
              <a:buSzPts val="4200"/>
              <a:buFont typeface="Source Sans Pro"/>
              <a:buNone/>
              <a:defRPr sz="4800" b="1" i="0" u="none" strike="noStrike" cap="none" spc="200" baseline="0">
                <a:solidFill>
                  <a:srgbClr val="990000"/>
                </a:solidFill>
                <a:latin typeface="BentonSansCond Black" panose="02000606040000020004" pitchFamily="2" charset="77"/>
                <a:ea typeface="Source Sans Pro"/>
                <a:cs typeface="Source Sans Pro"/>
                <a:sym typeface="Source Sans Pro"/>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nSpc>
                <a:spcPts val="5000"/>
              </a:lnSpc>
            </a:pPr>
            <a:r>
              <a:rPr lang="en-US" sz="4000" spc="350" dirty="0">
                <a:solidFill>
                  <a:schemeClr val="tx1"/>
                </a:solidFill>
              </a:rPr>
              <a:t>Annual Giving Program</a:t>
            </a:r>
          </a:p>
        </p:txBody>
      </p:sp>
    </p:spTree>
    <p:extLst>
      <p:ext uri="{BB962C8B-B14F-4D97-AF65-F5344CB8AC3E}">
        <p14:creationId xmlns:p14="http://schemas.microsoft.com/office/powerpoint/2010/main" val="3732780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CEE4-E27D-BA4F-8F2D-4511F592BC5A}"/>
            </a:ext>
          </a:extLst>
        </p:cNvPr>
        <p:cNvGrpSpPr/>
        <p:nvPr/>
      </p:nvGrpSpPr>
      <p:grpSpPr>
        <a:xfrm>
          <a:off x="0" y="0"/>
          <a:ext cx="0" cy="0"/>
          <a:chOff x="0" y="0"/>
          <a:chExt cx="0" cy="0"/>
        </a:xfrm>
      </p:grpSpPr>
      <p:sp>
        <p:nvSpPr>
          <p:cNvPr id="15" name="Google Shape;159;p22">
            <a:extLst>
              <a:ext uri="{FF2B5EF4-FFF2-40B4-BE49-F238E27FC236}">
                <a16:creationId xmlns:a16="http://schemas.microsoft.com/office/drawing/2014/main" id="{8555CEB1-16E2-EEDE-BB7B-AE36BB7F7293}"/>
              </a:ext>
            </a:extLst>
          </p:cNvPr>
          <p:cNvSpPr txBox="1">
            <a:spLocks/>
          </p:cNvSpPr>
          <p:nvPr/>
        </p:nvSpPr>
        <p:spPr>
          <a:xfrm>
            <a:off x="532236" y="612676"/>
            <a:ext cx="5841404" cy="535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Annual Giving Program</a:t>
            </a:r>
          </a:p>
        </p:txBody>
      </p:sp>
      <p:sp>
        <p:nvSpPr>
          <p:cNvPr id="3" name="TextBox 2">
            <a:extLst>
              <a:ext uri="{FF2B5EF4-FFF2-40B4-BE49-F238E27FC236}">
                <a16:creationId xmlns:a16="http://schemas.microsoft.com/office/drawing/2014/main" id="{5CE76676-D04B-E62D-07FB-52CEFA108077}"/>
              </a:ext>
            </a:extLst>
          </p:cNvPr>
          <p:cNvSpPr txBox="1"/>
          <p:nvPr/>
        </p:nvSpPr>
        <p:spPr>
          <a:xfrm>
            <a:off x="642796" y="1575303"/>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4" name="TextBox 3">
            <a:extLst>
              <a:ext uri="{FF2B5EF4-FFF2-40B4-BE49-F238E27FC236}">
                <a16:creationId xmlns:a16="http://schemas.microsoft.com/office/drawing/2014/main" id="{AD2684E6-FC34-DF12-151F-0745F40601D0}"/>
              </a:ext>
            </a:extLst>
          </p:cNvPr>
          <p:cNvSpPr txBox="1"/>
          <p:nvPr/>
        </p:nvSpPr>
        <p:spPr>
          <a:xfrm>
            <a:off x="681767" y="1390422"/>
            <a:ext cx="4740407" cy="763433"/>
          </a:xfrm>
          <a:prstGeom prst="rect">
            <a:avLst/>
          </a:prstGeom>
        </p:spPr>
        <p:txBody>
          <a:bodyPr spcFirstLastPara="1" wrap="none" lIns="91425" tIns="91425" rIns="91425" bIns="91425" rtlCol="0" anchor="t" anchorCtr="0">
            <a:noAutofit/>
          </a:bodyPr>
          <a:lstStyle/>
          <a:p>
            <a:pPr algn="l"/>
            <a:r>
              <a:rPr lang="en-US" sz="1900" b="1" dirty="0">
                <a:solidFill>
                  <a:schemeClr val="bg2"/>
                </a:solidFill>
                <a:latin typeface="BentonSans Book" panose="02000404020000020004" pitchFamily="2" charset="77"/>
              </a:rPr>
              <a:t>Central Campaigns &amp;  </a:t>
            </a:r>
          </a:p>
          <a:p>
            <a:pPr algn="l"/>
            <a:r>
              <a:rPr lang="en-US" sz="1900" b="1" dirty="0">
                <a:solidFill>
                  <a:schemeClr val="bg2"/>
                </a:solidFill>
                <a:latin typeface="BentonSans Book" panose="02000404020000020004" pitchFamily="2" charset="77"/>
              </a:rPr>
              <a:t>Academic Unit-Owned Opportunities </a:t>
            </a:r>
          </a:p>
          <a:p>
            <a:pPr algn="l"/>
            <a:endParaRPr lang="en-US" sz="1900" dirty="0">
              <a:solidFill>
                <a:schemeClr val="bg2"/>
              </a:solidFill>
              <a:latin typeface="BentonSans Regular" panose="02000503000000090004" pitchFamily="2" charset="77"/>
            </a:endParaRPr>
          </a:p>
          <a:p>
            <a:pPr algn="l"/>
            <a:endParaRPr lang="en-US" sz="1900" dirty="0">
              <a:solidFill>
                <a:schemeClr val="bg2"/>
              </a:solidFill>
              <a:latin typeface="BentonSans Regular" panose="02000503000000090004" pitchFamily="2" charset="77"/>
            </a:endParaRPr>
          </a:p>
        </p:txBody>
      </p:sp>
      <p:sp>
        <p:nvSpPr>
          <p:cNvPr id="5" name="TextBox 4">
            <a:extLst>
              <a:ext uri="{FF2B5EF4-FFF2-40B4-BE49-F238E27FC236}">
                <a16:creationId xmlns:a16="http://schemas.microsoft.com/office/drawing/2014/main" id="{0A79EF16-6326-D42C-4254-97E839FED608}"/>
              </a:ext>
            </a:extLst>
          </p:cNvPr>
          <p:cNvSpPr txBox="1"/>
          <p:nvPr/>
        </p:nvSpPr>
        <p:spPr>
          <a:xfrm>
            <a:off x="681767" y="2389933"/>
            <a:ext cx="4928038" cy="535200"/>
          </a:xfrm>
          <a:prstGeom prst="rect">
            <a:avLst/>
          </a:prstGeom>
        </p:spPr>
        <p:txBody>
          <a:bodyPr spcFirstLastPara="1" wrap="none" lIns="91425" tIns="91425" rIns="91425" bIns="91425" rtlCol="0" anchor="t" anchorCtr="0">
            <a:noAutofit/>
          </a:bodyPr>
          <a:lstStyle/>
          <a:p>
            <a:pPr algn="l"/>
            <a:r>
              <a:rPr lang="en-US" sz="1900" b="1" dirty="0">
                <a:solidFill>
                  <a:schemeClr val="bg2"/>
                </a:solidFill>
                <a:latin typeface="BentonSans Book" panose="02000404020000020004" pitchFamily="2" charset="77"/>
              </a:rPr>
              <a:t>Central Campaigns Quarterly</a:t>
            </a:r>
          </a:p>
          <a:p>
            <a:pPr algn="l"/>
            <a:endParaRPr lang="en-US" sz="2800" dirty="0">
              <a:solidFill>
                <a:schemeClr val="bg2"/>
              </a:solidFill>
              <a:latin typeface="BentonSans Regular" panose="02000503000000090004" pitchFamily="2" charset="77"/>
            </a:endParaRPr>
          </a:p>
        </p:txBody>
      </p:sp>
      <p:sp>
        <p:nvSpPr>
          <p:cNvPr id="6" name="TextBox 5">
            <a:extLst>
              <a:ext uri="{FF2B5EF4-FFF2-40B4-BE49-F238E27FC236}">
                <a16:creationId xmlns:a16="http://schemas.microsoft.com/office/drawing/2014/main" id="{B5969D72-E4A5-D502-0EAC-2CFFED639AB1}"/>
              </a:ext>
            </a:extLst>
          </p:cNvPr>
          <p:cNvSpPr txBox="1"/>
          <p:nvPr/>
        </p:nvSpPr>
        <p:spPr>
          <a:xfrm>
            <a:off x="757646" y="3161211"/>
            <a:ext cx="4023360" cy="836023"/>
          </a:xfrm>
          <a:prstGeom prst="rect">
            <a:avLst/>
          </a:prstGeom>
        </p:spPr>
        <p:txBody>
          <a:bodyPr spcFirstLastPara="1" wrap="squar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ACCC7C90-ED6A-3443-4A5E-7A992CCFB45A}"/>
              </a:ext>
            </a:extLst>
          </p:cNvPr>
          <p:cNvSpPr txBox="1"/>
          <p:nvPr/>
        </p:nvSpPr>
        <p:spPr>
          <a:xfrm>
            <a:off x="681767" y="3140302"/>
            <a:ext cx="4572000" cy="1261884"/>
          </a:xfrm>
          <a:prstGeom prst="rect">
            <a:avLst/>
          </a:prstGeom>
          <a:noFill/>
        </p:spPr>
        <p:txBody>
          <a:bodyPr wrap="square">
            <a:spAutoFit/>
          </a:bodyPr>
          <a:lstStyle/>
          <a:p>
            <a:pPr algn="l"/>
            <a:r>
              <a:rPr lang="en-US" sz="1900" u="sng" dirty="0">
                <a:solidFill>
                  <a:schemeClr val="bg2"/>
                </a:solidFill>
                <a:latin typeface="BentonSans Book" panose="02000404020000020004" pitchFamily="2" charset="77"/>
              </a:rPr>
              <a:t>Audiences</a:t>
            </a:r>
          </a:p>
          <a:p>
            <a:pPr algn="l"/>
            <a:r>
              <a:rPr lang="en-US" sz="1900" dirty="0">
                <a:solidFill>
                  <a:schemeClr val="bg2"/>
                </a:solidFill>
                <a:latin typeface="BentonSans Book" panose="02000404020000020004" pitchFamily="2" charset="77"/>
              </a:rPr>
              <a:t>Active Donors (last gift in FY24)</a:t>
            </a:r>
          </a:p>
          <a:p>
            <a:pPr algn="l"/>
            <a:r>
              <a:rPr lang="en-US" sz="1900" dirty="0">
                <a:solidFill>
                  <a:schemeClr val="bg2"/>
                </a:solidFill>
                <a:latin typeface="BentonSans Book" panose="02000404020000020004" pitchFamily="2" charset="77"/>
              </a:rPr>
              <a:t>Lapsed Donors (last gift prior to FY24)</a:t>
            </a:r>
          </a:p>
          <a:p>
            <a:pPr algn="l"/>
            <a:r>
              <a:rPr lang="en-US" sz="1900" dirty="0">
                <a:solidFill>
                  <a:schemeClr val="bg2"/>
                </a:solidFill>
                <a:latin typeface="BentonSans Book" panose="02000404020000020004" pitchFamily="2" charset="77"/>
              </a:rPr>
              <a:t>Non donors (alumni and friends)</a:t>
            </a:r>
          </a:p>
        </p:txBody>
      </p:sp>
      <p:sp>
        <p:nvSpPr>
          <p:cNvPr id="12" name="Google Shape;19;p3">
            <a:extLst>
              <a:ext uri="{FF2B5EF4-FFF2-40B4-BE49-F238E27FC236}">
                <a16:creationId xmlns:a16="http://schemas.microsoft.com/office/drawing/2014/main" id="{352E909B-34ED-9ED7-C52B-83EE9F5E41E3}"/>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pic>
        <p:nvPicPr>
          <p:cNvPr id="7" name="Picture 6" descr="A group of people wearing graduation gowns&#10;&#10;Description automatically generated">
            <a:extLst>
              <a:ext uri="{FF2B5EF4-FFF2-40B4-BE49-F238E27FC236}">
                <a16:creationId xmlns:a16="http://schemas.microsoft.com/office/drawing/2014/main" id="{1DAB5FAA-7079-DAD7-3633-B4C8D2411116}"/>
              </a:ext>
            </a:extLst>
          </p:cNvPr>
          <p:cNvPicPr>
            <a:picLocks noChangeAspect="1"/>
          </p:cNvPicPr>
          <p:nvPr/>
        </p:nvPicPr>
        <p:blipFill>
          <a:blip r:embed="rId3"/>
          <a:stretch>
            <a:fillRect/>
          </a:stretch>
        </p:blipFill>
        <p:spPr>
          <a:xfrm>
            <a:off x="5623395" y="634379"/>
            <a:ext cx="3045722" cy="3896445"/>
          </a:xfrm>
          <a:prstGeom prst="rect">
            <a:avLst/>
          </a:prstGeom>
        </p:spPr>
      </p:pic>
    </p:spTree>
    <p:extLst>
      <p:ext uri="{BB962C8B-B14F-4D97-AF65-F5344CB8AC3E}">
        <p14:creationId xmlns:p14="http://schemas.microsoft.com/office/powerpoint/2010/main" val="14329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C188-7B28-39D8-68E7-C2EACEC30288}"/>
              </a:ext>
            </a:extLst>
          </p:cNvPr>
          <p:cNvSpPr>
            <a:spLocks noGrp="1"/>
          </p:cNvSpPr>
          <p:nvPr>
            <p:ph type="ctrTitle"/>
          </p:nvPr>
        </p:nvSpPr>
        <p:spPr>
          <a:xfrm>
            <a:off x="416143" y="385205"/>
            <a:ext cx="5297791" cy="869400"/>
          </a:xfrm>
        </p:spPr>
        <p:txBody>
          <a:bodyPr anchor="ctr">
            <a:normAutofit/>
          </a:bodyPr>
          <a:lstStyle/>
          <a:p>
            <a:pPr algn="l"/>
            <a:r>
              <a:rPr lang="en-US" sz="3200" b="0" dirty="0">
                <a:solidFill>
                  <a:srgbClr val="990000"/>
                </a:solidFill>
                <a:latin typeface="BentonSans Book" panose="02000404020000020004" pitchFamily="2" charset="77"/>
              </a:rPr>
              <a:t>Annual Giving Results </a:t>
            </a:r>
          </a:p>
        </p:txBody>
      </p:sp>
      <p:graphicFrame>
        <p:nvGraphicFramePr>
          <p:cNvPr id="4" name="Table 3">
            <a:extLst>
              <a:ext uri="{FF2B5EF4-FFF2-40B4-BE49-F238E27FC236}">
                <a16:creationId xmlns:a16="http://schemas.microsoft.com/office/drawing/2014/main" id="{2AB9B719-EE1A-6E68-517F-46FA1CB381A7}"/>
              </a:ext>
            </a:extLst>
          </p:cNvPr>
          <p:cNvGraphicFramePr>
            <a:graphicFrameLocks noGrp="1"/>
          </p:cNvGraphicFramePr>
          <p:nvPr>
            <p:extLst>
              <p:ext uri="{D42A27DB-BD31-4B8C-83A1-F6EECF244321}">
                <p14:modId xmlns:p14="http://schemas.microsoft.com/office/powerpoint/2010/main" val="2501649287"/>
              </p:ext>
            </p:extLst>
          </p:nvPr>
        </p:nvGraphicFramePr>
        <p:xfrm>
          <a:off x="324168" y="1493823"/>
          <a:ext cx="8495663" cy="3132496"/>
        </p:xfrm>
        <a:graphic>
          <a:graphicData uri="http://schemas.openxmlformats.org/drawingml/2006/table">
            <a:tbl>
              <a:tblPr/>
              <a:tblGrid>
                <a:gridCol w="3965105">
                  <a:extLst>
                    <a:ext uri="{9D8B030D-6E8A-4147-A177-3AD203B41FA5}">
                      <a16:colId xmlns:a16="http://schemas.microsoft.com/office/drawing/2014/main" val="425875740"/>
                    </a:ext>
                  </a:extLst>
                </a:gridCol>
                <a:gridCol w="2265279">
                  <a:extLst>
                    <a:ext uri="{9D8B030D-6E8A-4147-A177-3AD203B41FA5}">
                      <a16:colId xmlns:a16="http://schemas.microsoft.com/office/drawing/2014/main" val="1301756094"/>
                    </a:ext>
                  </a:extLst>
                </a:gridCol>
                <a:gridCol w="2265279">
                  <a:extLst>
                    <a:ext uri="{9D8B030D-6E8A-4147-A177-3AD203B41FA5}">
                      <a16:colId xmlns:a16="http://schemas.microsoft.com/office/drawing/2014/main" val="1003153543"/>
                    </a:ext>
                  </a:extLst>
                </a:gridCol>
              </a:tblGrid>
              <a:tr h="656428">
                <a:tc>
                  <a:txBody>
                    <a:bodyPr/>
                    <a:lstStyle/>
                    <a:p>
                      <a:pPr algn="ctr" fontAlgn="b">
                        <a:spcBef>
                          <a:spcPts val="0"/>
                        </a:spcBef>
                        <a:spcAft>
                          <a:spcPts val="0"/>
                        </a:spcAft>
                      </a:pPr>
                      <a:r>
                        <a:rPr lang="en-US" sz="1800" b="1" i="0" u="none" strike="noStrike" dirty="0">
                          <a:solidFill>
                            <a:srgbClr val="FFFFFF"/>
                          </a:solidFill>
                          <a:effectLst/>
                          <a:latin typeface="BentonSans Book" panose="02000404020000020004" pitchFamily="2" charset="77"/>
                        </a:rPr>
                        <a:t>Division</a:t>
                      </a:r>
                      <a:endParaRPr lang="en-US" sz="1800" b="0" i="0" u="none" strike="noStrike" dirty="0">
                        <a:effectLst/>
                        <a:latin typeface="BentonSans Book" panose="02000404020000020004" pitchFamily="2" charset="77"/>
                      </a:endParaRPr>
                    </a:p>
                  </a:txBody>
                  <a:tcPr marL="14867" marR="14867" marT="14867" marB="0" anchor="b">
                    <a:lnL>
                      <a:noFill/>
                    </a:lnL>
                    <a:lnR>
                      <a:noFill/>
                    </a:lnR>
                    <a:lnT>
                      <a:noFill/>
                    </a:lnT>
                    <a:lnB>
                      <a:noFill/>
                    </a:lnB>
                    <a:solidFill>
                      <a:srgbClr val="C00000"/>
                    </a:solidFill>
                  </a:tcPr>
                </a:tc>
                <a:tc>
                  <a:txBody>
                    <a:bodyPr/>
                    <a:lstStyle/>
                    <a:p>
                      <a:pPr algn="ctr" fontAlgn="b">
                        <a:spcBef>
                          <a:spcPts val="0"/>
                        </a:spcBef>
                        <a:spcAft>
                          <a:spcPts val="0"/>
                        </a:spcAft>
                      </a:pPr>
                      <a:r>
                        <a:rPr lang="en-US" sz="1800" b="1" i="0" u="none" strike="noStrike" dirty="0">
                          <a:solidFill>
                            <a:srgbClr val="FFFFFF"/>
                          </a:solidFill>
                          <a:effectLst/>
                          <a:latin typeface="BentonSans Book" panose="02000404020000020004" pitchFamily="2" charset="77"/>
                        </a:rPr>
                        <a:t>FY23 Giving Under $10,000</a:t>
                      </a:r>
                      <a:endParaRPr lang="en-US" sz="1800" b="0" i="0" u="none" strike="noStrike" dirty="0">
                        <a:effectLst/>
                        <a:latin typeface="BentonSans Book" panose="02000404020000020004" pitchFamily="2" charset="77"/>
                      </a:endParaRPr>
                    </a:p>
                  </a:txBody>
                  <a:tcPr marL="14867" marR="14867" marT="14867" marB="0" anchor="b">
                    <a:lnL>
                      <a:noFill/>
                    </a:lnL>
                    <a:lnR>
                      <a:noFill/>
                    </a:lnR>
                    <a:lnT>
                      <a:noFill/>
                    </a:lnT>
                    <a:lnB>
                      <a:noFill/>
                    </a:lnB>
                    <a:solidFill>
                      <a:srgbClr val="C00000"/>
                    </a:solidFill>
                  </a:tcPr>
                </a:tc>
                <a:tc>
                  <a:txBody>
                    <a:bodyPr/>
                    <a:lstStyle/>
                    <a:p>
                      <a:pPr algn="ctr" fontAlgn="b">
                        <a:spcBef>
                          <a:spcPts val="0"/>
                        </a:spcBef>
                        <a:spcAft>
                          <a:spcPts val="0"/>
                        </a:spcAft>
                      </a:pPr>
                      <a:r>
                        <a:rPr lang="en-US" sz="1800" b="1" i="0" u="none" strike="noStrike" dirty="0">
                          <a:solidFill>
                            <a:srgbClr val="FFFFFF"/>
                          </a:solidFill>
                          <a:effectLst/>
                          <a:latin typeface="BentonSans Book" panose="02000404020000020004" pitchFamily="2" charset="77"/>
                        </a:rPr>
                        <a:t>FY24 Giving Under $10,000</a:t>
                      </a:r>
                      <a:endParaRPr lang="en-US" sz="1800" b="0" i="0" u="none" strike="noStrike" dirty="0">
                        <a:effectLst/>
                        <a:latin typeface="BentonSans Book" panose="02000404020000020004" pitchFamily="2" charset="77"/>
                      </a:endParaRPr>
                    </a:p>
                  </a:txBody>
                  <a:tcPr marL="14867" marR="14867" marT="14867" marB="0" anchor="b">
                    <a:lnL>
                      <a:noFill/>
                    </a:lnL>
                    <a:lnR>
                      <a:noFill/>
                    </a:lnR>
                    <a:lnT>
                      <a:noFill/>
                    </a:lnT>
                    <a:lnB>
                      <a:noFill/>
                    </a:lnB>
                    <a:solidFill>
                      <a:srgbClr val="C00000"/>
                    </a:solidFill>
                  </a:tcPr>
                </a:tc>
                <a:extLst>
                  <a:ext uri="{0D108BD9-81ED-4DB2-BD59-A6C34878D82A}">
                    <a16:rowId xmlns:a16="http://schemas.microsoft.com/office/drawing/2014/main" val="4187362068"/>
                  </a:ext>
                </a:extLst>
              </a:tr>
              <a:tr h="412678">
                <a:tc>
                  <a:txBody>
                    <a:bodyPr/>
                    <a:lstStyle/>
                    <a:p>
                      <a:pPr algn="l" fontAlgn="b">
                        <a:spcBef>
                          <a:spcPts val="0"/>
                        </a:spcBef>
                        <a:spcAft>
                          <a:spcPts val="0"/>
                        </a:spcAft>
                      </a:pPr>
                      <a:r>
                        <a:rPr lang="en-US" sz="1800" b="0" i="0" u="none" strike="noStrike" dirty="0">
                          <a:solidFill>
                            <a:schemeClr val="bg2"/>
                          </a:solidFill>
                          <a:effectLst/>
                          <a:latin typeface="BentonSans Book" panose="02000404020000020004" pitchFamily="2" charset="77"/>
                        </a:rPr>
                        <a:t>Arts &amp; Humanities</a:t>
                      </a:r>
                    </a:p>
                  </a:txBody>
                  <a:tcPr marL="14867" marR="14867" marT="14867" marB="0" anchor="b">
                    <a:lnL>
                      <a:noFill/>
                    </a:lnL>
                    <a:lnR>
                      <a:noFill/>
                    </a:lnR>
                    <a:lnT>
                      <a:noFill/>
                    </a:lnT>
                    <a:lnB>
                      <a:noFill/>
                    </a:lnB>
                    <a:solidFill>
                      <a:srgbClr val="E7E6E6"/>
                    </a:solidFill>
                  </a:tcPr>
                </a:tc>
                <a:tc>
                  <a:txBody>
                    <a:bodyPr/>
                    <a:lstStyle/>
                    <a:p>
                      <a:pPr algn="r" fontAlgn="b">
                        <a:spcBef>
                          <a:spcPts val="0"/>
                        </a:spcBef>
                        <a:spcAft>
                          <a:spcPts val="0"/>
                        </a:spcAft>
                      </a:pPr>
                      <a:r>
                        <a:rPr lang="en-US" sz="1800" b="0" i="0" u="none" strike="noStrike">
                          <a:solidFill>
                            <a:schemeClr val="bg2"/>
                          </a:solidFill>
                          <a:effectLst/>
                          <a:latin typeface="BentonSans Book" panose="02000404020000020004" pitchFamily="2" charset="77"/>
                        </a:rPr>
                        <a:t>$453,756 </a:t>
                      </a:r>
                    </a:p>
                  </a:txBody>
                  <a:tcPr marL="14867" marR="14867" marT="14867" marB="0" anchor="b">
                    <a:lnL>
                      <a:noFill/>
                    </a:lnL>
                    <a:lnR>
                      <a:noFill/>
                    </a:lnR>
                    <a:lnT>
                      <a:noFill/>
                    </a:lnT>
                    <a:lnB>
                      <a:noFill/>
                    </a:lnB>
                    <a:solidFill>
                      <a:srgbClr val="E7E6E6"/>
                    </a:solidFill>
                  </a:tcPr>
                </a:tc>
                <a:tc>
                  <a:txBody>
                    <a:bodyPr/>
                    <a:lstStyle/>
                    <a:p>
                      <a:pPr algn="r" fontAlgn="b">
                        <a:spcBef>
                          <a:spcPts val="0"/>
                        </a:spcBef>
                        <a:spcAft>
                          <a:spcPts val="0"/>
                        </a:spcAft>
                      </a:pPr>
                      <a:r>
                        <a:rPr lang="en-US" sz="1800" b="0" i="0" u="none" strike="noStrike">
                          <a:solidFill>
                            <a:schemeClr val="bg2"/>
                          </a:solidFill>
                          <a:effectLst/>
                          <a:latin typeface="BentonSans Book" panose="02000404020000020004" pitchFamily="2" charset="77"/>
                        </a:rPr>
                        <a:t>$488,002 </a:t>
                      </a:r>
                    </a:p>
                  </a:txBody>
                  <a:tcPr marL="14867" marR="14867" marT="14867" marB="0" anchor="b">
                    <a:lnL>
                      <a:noFill/>
                    </a:lnL>
                    <a:lnR>
                      <a:noFill/>
                    </a:lnR>
                    <a:lnT>
                      <a:noFill/>
                    </a:lnT>
                    <a:lnB>
                      <a:noFill/>
                    </a:lnB>
                    <a:solidFill>
                      <a:srgbClr val="E7E6E6"/>
                    </a:solidFill>
                  </a:tcPr>
                </a:tc>
                <a:extLst>
                  <a:ext uri="{0D108BD9-81ED-4DB2-BD59-A6C34878D82A}">
                    <a16:rowId xmlns:a16="http://schemas.microsoft.com/office/drawing/2014/main" val="189025673"/>
                  </a:ext>
                </a:extLst>
              </a:tr>
              <a:tr h="412678">
                <a:tc>
                  <a:txBody>
                    <a:bodyPr/>
                    <a:lstStyle/>
                    <a:p>
                      <a:pPr algn="l" fontAlgn="b">
                        <a:spcBef>
                          <a:spcPts val="0"/>
                        </a:spcBef>
                        <a:spcAft>
                          <a:spcPts val="0"/>
                        </a:spcAft>
                      </a:pPr>
                      <a:r>
                        <a:rPr lang="en-US" sz="1800" b="0" i="0" u="none" strike="noStrike" dirty="0">
                          <a:solidFill>
                            <a:schemeClr val="bg2"/>
                          </a:solidFill>
                          <a:effectLst/>
                          <a:latin typeface="BentonSans Book" panose="02000404020000020004" pitchFamily="2" charset="77"/>
                        </a:rPr>
                        <a:t>Centers or Institutes</a:t>
                      </a:r>
                    </a:p>
                  </a:txBody>
                  <a:tcPr marL="14867" marR="14867" marT="14867" marB="0" anchor="b">
                    <a:lnL>
                      <a:noFill/>
                    </a:lnL>
                    <a:lnR>
                      <a:noFill/>
                    </a:lnR>
                    <a:lnT>
                      <a:noFill/>
                    </a:lnT>
                    <a:lnB>
                      <a:noFill/>
                    </a:lnB>
                    <a:noFill/>
                  </a:tcPr>
                </a:tc>
                <a:tc>
                  <a:txBody>
                    <a:bodyPr/>
                    <a:lstStyle/>
                    <a:p>
                      <a:pPr algn="r" fontAlgn="b">
                        <a:spcBef>
                          <a:spcPts val="0"/>
                        </a:spcBef>
                        <a:spcAft>
                          <a:spcPts val="0"/>
                        </a:spcAft>
                      </a:pPr>
                      <a:r>
                        <a:rPr lang="en-US" sz="1800" b="0" i="0" u="none" strike="noStrike" dirty="0">
                          <a:solidFill>
                            <a:schemeClr val="bg2"/>
                          </a:solidFill>
                          <a:effectLst/>
                          <a:latin typeface="BentonSans Book" panose="02000404020000020004" pitchFamily="2" charset="77"/>
                        </a:rPr>
                        <a:t>$15,347 </a:t>
                      </a:r>
                    </a:p>
                  </a:txBody>
                  <a:tcPr marL="14867" marR="14867" marT="14867" marB="0" anchor="b">
                    <a:lnL>
                      <a:noFill/>
                    </a:lnL>
                    <a:lnR>
                      <a:noFill/>
                    </a:lnR>
                    <a:lnT>
                      <a:noFill/>
                    </a:lnT>
                    <a:lnB>
                      <a:noFill/>
                    </a:lnB>
                    <a:noFill/>
                  </a:tcPr>
                </a:tc>
                <a:tc>
                  <a:txBody>
                    <a:bodyPr/>
                    <a:lstStyle/>
                    <a:p>
                      <a:pPr algn="r" fontAlgn="b">
                        <a:spcBef>
                          <a:spcPts val="0"/>
                        </a:spcBef>
                        <a:spcAft>
                          <a:spcPts val="0"/>
                        </a:spcAft>
                      </a:pPr>
                      <a:r>
                        <a:rPr lang="en-US" sz="1800" b="0" i="0" u="none" strike="noStrike">
                          <a:solidFill>
                            <a:schemeClr val="bg2"/>
                          </a:solidFill>
                          <a:effectLst/>
                          <a:latin typeface="BentonSans Book" panose="02000404020000020004" pitchFamily="2" charset="77"/>
                        </a:rPr>
                        <a:t>$49,454 </a:t>
                      </a:r>
                    </a:p>
                  </a:txBody>
                  <a:tcPr marL="14867" marR="14867" marT="14867" marB="0" anchor="b">
                    <a:lnL>
                      <a:noFill/>
                    </a:lnL>
                    <a:lnR>
                      <a:noFill/>
                    </a:lnR>
                    <a:lnT>
                      <a:noFill/>
                    </a:lnT>
                    <a:lnB>
                      <a:noFill/>
                    </a:lnB>
                    <a:noFill/>
                  </a:tcPr>
                </a:tc>
                <a:extLst>
                  <a:ext uri="{0D108BD9-81ED-4DB2-BD59-A6C34878D82A}">
                    <a16:rowId xmlns:a16="http://schemas.microsoft.com/office/drawing/2014/main" val="3966883149"/>
                  </a:ext>
                </a:extLst>
              </a:tr>
              <a:tr h="412678">
                <a:tc>
                  <a:txBody>
                    <a:bodyPr/>
                    <a:lstStyle/>
                    <a:p>
                      <a:pPr algn="l" fontAlgn="b">
                        <a:spcBef>
                          <a:spcPts val="0"/>
                        </a:spcBef>
                        <a:spcAft>
                          <a:spcPts val="0"/>
                        </a:spcAft>
                      </a:pPr>
                      <a:r>
                        <a:rPr lang="en-US" sz="1800" b="0" i="0" u="none" strike="noStrike" dirty="0">
                          <a:solidFill>
                            <a:schemeClr val="bg2"/>
                          </a:solidFill>
                          <a:effectLst/>
                          <a:latin typeface="BentonSans Book" panose="02000404020000020004" pitchFamily="2" charset="77"/>
                        </a:rPr>
                        <a:t>Central College Funds</a:t>
                      </a:r>
                    </a:p>
                  </a:txBody>
                  <a:tcPr marL="14867" marR="14867" marT="14867" marB="0" anchor="b">
                    <a:lnL>
                      <a:noFill/>
                    </a:lnL>
                    <a:lnR>
                      <a:noFill/>
                    </a:lnR>
                    <a:lnT>
                      <a:noFill/>
                    </a:lnT>
                    <a:lnB>
                      <a:noFill/>
                    </a:lnB>
                    <a:solidFill>
                      <a:srgbClr val="E7E6E6"/>
                    </a:solidFill>
                  </a:tcPr>
                </a:tc>
                <a:tc>
                  <a:txBody>
                    <a:bodyPr/>
                    <a:lstStyle/>
                    <a:p>
                      <a:pPr algn="r" fontAlgn="b">
                        <a:spcBef>
                          <a:spcPts val="0"/>
                        </a:spcBef>
                        <a:spcAft>
                          <a:spcPts val="0"/>
                        </a:spcAft>
                      </a:pPr>
                      <a:r>
                        <a:rPr lang="en-US" sz="1800" b="0" i="0" u="none" strike="noStrike" dirty="0">
                          <a:solidFill>
                            <a:schemeClr val="bg2"/>
                          </a:solidFill>
                          <a:effectLst/>
                          <a:latin typeface="BentonSans Book" panose="02000404020000020004" pitchFamily="2" charset="77"/>
                        </a:rPr>
                        <a:t>$441,186 </a:t>
                      </a:r>
                    </a:p>
                  </a:txBody>
                  <a:tcPr marL="14867" marR="14867" marT="14867" marB="0" anchor="b">
                    <a:lnL>
                      <a:noFill/>
                    </a:lnL>
                    <a:lnR>
                      <a:noFill/>
                    </a:lnR>
                    <a:lnT>
                      <a:noFill/>
                    </a:lnT>
                    <a:lnB>
                      <a:noFill/>
                    </a:lnB>
                    <a:solidFill>
                      <a:srgbClr val="E7E6E6"/>
                    </a:solidFill>
                  </a:tcPr>
                </a:tc>
                <a:tc>
                  <a:txBody>
                    <a:bodyPr/>
                    <a:lstStyle/>
                    <a:p>
                      <a:pPr algn="r" fontAlgn="b">
                        <a:spcBef>
                          <a:spcPts val="0"/>
                        </a:spcBef>
                        <a:spcAft>
                          <a:spcPts val="0"/>
                        </a:spcAft>
                      </a:pPr>
                      <a:r>
                        <a:rPr lang="en-US" sz="1800" b="0" i="0" u="none" strike="noStrike">
                          <a:solidFill>
                            <a:schemeClr val="bg2"/>
                          </a:solidFill>
                          <a:effectLst/>
                          <a:latin typeface="BentonSans Book" panose="02000404020000020004" pitchFamily="2" charset="77"/>
                        </a:rPr>
                        <a:t>$426,813 </a:t>
                      </a:r>
                    </a:p>
                  </a:txBody>
                  <a:tcPr marL="14867" marR="14867" marT="14867" marB="0" anchor="b">
                    <a:lnL>
                      <a:noFill/>
                    </a:lnL>
                    <a:lnR>
                      <a:noFill/>
                    </a:lnR>
                    <a:lnT>
                      <a:noFill/>
                    </a:lnT>
                    <a:lnB>
                      <a:noFill/>
                    </a:lnB>
                    <a:solidFill>
                      <a:srgbClr val="E7E6E6"/>
                    </a:solidFill>
                  </a:tcPr>
                </a:tc>
                <a:extLst>
                  <a:ext uri="{0D108BD9-81ED-4DB2-BD59-A6C34878D82A}">
                    <a16:rowId xmlns:a16="http://schemas.microsoft.com/office/drawing/2014/main" val="104133643"/>
                  </a:ext>
                </a:extLst>
              </a:tr>
              <a:tr h="412678">
                <a:tc>
                  <a:txBody>
                    <a:bodyPr/>
                    <a:lstStyle/>
                    <a:p>
                      <a:pPr algn="l" fontAlgn="b">
                        <a:spcBef>
                          <a:spcPts val="0"/>
                        </a:spcBef>
                        <a:spcAft>
                          <a:spcPts val="0"/>
                        </a:spcAft>
                      </a:pPr>
                      <a:r>
                        <a:rPr lang="en-US" sz="1800" b="0" i="0" u="none" strike="noStrike">
                          <a:solidFill>
                            <a:schemeClr val="bg2"/>
                          </a:solidFill>
                          <a:effectLst/>
                          <a:latin typeface="BentonSans Book" panose="02000404020000020004" pitchFamily="2" charset="77"/>
                        </a:rPr>
                        <a:t>Natural &amp; Mathematical Sciences</a:t>
                      </a:r>
                    </a:p>
                  </a:txBody>
                  <a:tcPr marL="14867" marR="14867" marT="14867" marB="0" anchor="b">
                    <a:lnL>
                      <a:noFill/>
                    </a:lnL>
                    <a:lnR>
                      <a:noFill/>
                    </a:lnR>
                    <a:lnT>
                      <a:noFill/>
                    </a:lnT>
                    <a:lnB>
                      <a:noFill/>
                    </a:lnB>
                    <a:noFill/>
                  </a:tcPr>
                </a:tc>
                <a:tc>
                  <a:txBody>
                    <a:bodyPr/>
                    <a:lstStyle/>
                    <a:p>
                      <a:pPr algn="r" fontAlgn="b">
                        <a:spcBef>
                          <a:spcPts val="0"/>
                        </a:spcBef>
                        <a:spcAft>
                          <a:spcPts val="0"/>
                        </a:spcAft>
                      </a:pPr>
                      <a:r>
                        <a:rPr lang="en-US" sz="1800" b="0" i="0" u="none" strike="noStrike" dirty="0">
                          <a:solidFill>
                            <a:schemeClr val="bg2"/>
                          </a:solidFill>
                          <a:effectLst/>
                          <a:latin typeface="BentonSans Book" panose="02000404020000020004" pitchFamily="2" charset="77"/>
                        </a:rPr>
                        <a:t>$721,405 </a:t>
                      </a:r>
                    </a:p>
                  </a:txBody>
                  <a:tcPr marL="14867" marR="14867" marT="14867" marB="0" anchor="b">
                    <a:lnL>
                      <a:noFill/>
                    </a:lnL>
                    <a:lnR>
                      <a:noFill/>
                    </a:lnR>
                    <a:lnT>
                      <a:noFill/>
                    </a:lnT>
                    <a:lnB>
                      <a:noFill/>
                    </a:lnB>
                    <a:noFill/>
                  </a:tcPr>
                </a:tc>
                <a:tc>
                  <a:txBody>
                    <a:bodyPr/>
                    <a:lstStyle/>
                    <a:p>
                      <a:pPr algn="r" fontAlgn="b">
                        <a:spcBef>
                          <a:spcPts val="0"/>
                        </a:spcBef>
                        <a:spcAft>
                          <a:spcPts val="0"/>
                        </a:spcAft>
                      </a:pPr>
                      <a:r>
                        <a:rPr lang="en-US" sz="1800" b="0" i="0" u="none" strike="noStrike" dirty="0">
                          <a:solidFill>
                            <a:schemeClr val="bg2"/>
                          </a:solidFill>
                          <a:effectLst/>
                          <a:latin typeface="BentonSans Book" panose="02000404020000020004" pitchFamily="2" charset="77"/>
                        </a:rPr>
                        <a:t>$785,301 </a:t>
                      </a:r>
                    </a:p>
                  </a:txBody>
                  <a:tcPr marL="14867" marR="14867" marT="14867" marB="0" anchor="b">
                    <a:lnL>
                      <a:noFill/>
                    </a:lnL>
                    <a:lnR>
                      <a:noFill/>
                    </a:lnR>
                    <a:lnT>
                      <a:noFill/>
                    </a:lnT>
                    <a:lnB>
                      <a:noFill/>
                    </a:lnB>
                    <a:noFill/>
                  </a:tcPr>
                </a:tc>
                <a:extLst>
                  <a:ext uri="{0D108BD9-81ED-4DB2-BD59-A6C34878D82A}">
                    <a16:rowId xmlns:a16="http://schemas.microsoft.com/office/drawing/2014/main" val="2165790716"/>
                  </a:ext>
                </a:extLst>
              </a:tr>
              <a:tr h="412678">
                <a:tc>
                  <a:txBody>
                    <a:bodyPr/>
                    <a:lstStyle/>
                    <a:p>
                      <a:pPr algn="l" fontAlgn="b">
                        <a:spcBef>
                          <a:spcPts val="0"/>
                        </a:spcBef>
                        <a:spcAft>
                          <a:spcPts val="0"/>
                        </a:spcAft>
                      </a:pPr>
                      <a:r>
                        <a:rPr lang="en-US" sz="1800" b="0" i="0" u="none" strike="noStrike">
                          <a:solidFill>
                            <a:schemeClr val="bg2"/>
                          </a:solidFill>
                          <a:effectLst/>
                          <a:latin typeface="BentonSans Book" panose="02000404020000020004" pitchFamily="2" charset="77"/>
                        </a:rPr>
                        <a:t>Social &amp; Historical Sciences</a:t>
                      </a:r>
                    </a:p>
                  </a:txBody>
                  <a:tcPr marL="14867" marR="14867" marT="14867" marB="0" anchor="b">
                    <a:lnL>
                      <a:noFill/>
                    </a:lnL>
                    <a:lnR>
                      <a:noFill/>
                    </a:lnR>
                    <a:lnT>
                      <a:noFill/>
                    </a:lnT>
                    <a:lnB>
                      <a:noFill/>
                    </a:lnB>
                    <a:solidFill>
                      <a:srgbClr val="E7E6E6"/>
                    </a:solidFill>
                  </a:tcPr>
                </a:tc>
                <a:tc>
                  <a:txBody>
                    <a:bodyPr/>
                    <a:lstStyle/>
                    <a:p>
                      <a:pPr algn="r" fontAlgn="b">
                        <a:spcBef>
                          <a:spcPts val="0"/>
                        </a:spcBef>
                        <a:spcAft>
                          <a:spcPts val="0"/>
                        </a:spcAft>
                      </a:pPr>
                      <a:r>
                        <a:rPr lang="en-US" sz="1800" b="0" i="0" u="none" strike="noStrike" dirty="0">
                          <a:solidFill>
                            <a:schemeClr val="bg2"/>
                          </a:solidFill>
                          <a:effectLst/>
                          <a:latin typeface="BentonSans Book" panose="02000404020000020004" pitchFamily="2" charset="77"/>
                        </a:rPr>
                        <a:t>$176,073 </a:t>
                      </a:r>
                    </a:p>
                  </a:txBody>
                  <a:tcPr marL="14867" marR="14867" marT="14867" marB="0" anchor="b">
                    <a:lnL>
                      <a:noFill/>
                    </a:lnL>
                    <a:lnR>
                      <a:noFill/>
                    </a:lnR>
                    <a:lnT>
                      <a:noFill/>
                    </a:lnT>
                    <a:lnB>
                      <a:noFill/>
                    </a:lnB>
                    <a:solidFill>
                      <a:srgbClr val="E7E6E6"/>
                    </a:solidFill>
                  </a:tcPr>
                </a:tc>
                <a:tc>
                  <a:txBody>
                    <a:bodyPr/>
                    <a:lstStyle/>
                    <a:p>
                      <a:pPr algn="r" fontAlgn="b">
                        <a:spcBef>
                          <a:spcPts val="0"/>
                        </a:spcBef>
                        <a:spcAft>
                          <a:spcPts val="0"/>
                        </a:spcAft>
                      </a:pPr>
                      <a:r>
                        <a:rPr lang="en-US" sz="1800" b="0" i="0" u="none" strike="noStrike" dirty="0">
                          <a:solidFill>
                            <a:schemeClr val="bg2"/>
                          </a:solidFill>
                          <a:effectLst/>
                          <a:latin typeface="BentonSans Book" panose="02000404020000020004" pitchFamily="2" charset="77"/>
                        </a:rPr>
                        <a:t>$184,452 </a:t>
                      </a:r>
                    </a:p>
                  </a:txBody>
                  <a:tcPr marL="14867" marR="14867" marT="14867" marB="0" anchor="b">
                    <a:lnL>
                      <a:noFill/>
                    </a:lnL>
                    <a:lnR>
                      <a:noFill/>
                    </a:lnR>
                    <a:lnT>
                      <a:noFill/>
                    </a:lnT>
                    <a:lnB>
                      <a:noFill/>
                    </a:lnB>
                    <a:solidFill>
                      <a:srgbClr val="E7E6E6"/>
                    </a:solidFill>
                  </a:tcPr>
                </a:tc>
                <a:extLst>
                  <a:ext uri="{0D108BD9-81ED-4DB2-BD59-A6C34878D82A}">
                    <a16:rowId xmlns:a16="http://schemas.microsoft.com/office/drawing/2014/main" val="3240888249"/>
                  </a:ext>
                </a:extLst>
              </a:tr>
              <a:tr h="412678">
                <a:tc>
                  <a:txBody>
                    <a:bodyPr/>
                    <a:lstStyle/>
                    <a:p>
                      <a:pPr algn="l" fontAlgn="b">
                        <a:spcBef>
                          <a:spcPts val="0"/>
                        </a:spcBef>
                        <a:spcAft>
                          <a:spcPts val="0"/>
                        </a:spcAft>
                      </a:pPr>
                      <a:r>
                        <a:rPr lang="en-US" sz="1800" b="1" i="0" u="none" strike="noStrike">
                          <a:solidFill>
                            <a:schemeClr val="bg2"/>
                          </a:solidFill>
                          <a:effectLst/>
                          <a:latin typeface="BentonSans Book" panose="02000404020000020004" pitchFamily="2" charset="77"/>
                        </a:rPr>
                        <a:t> </a:t>
                      </a:r>
                      <a:endParaRPr lang="en-US" sz="1800" b="0" i="0" u="none" strike="noStrike">
                        <a:solidFill>
                          <a:schemeClr val="bg2"/>
                        </a:solidFill>
                        <a:effectLst/>
                        <a:latin typeface="BentonSans Book" panose="02000404020000020004" pitchFamily="2" charset="77"/>
                      </a:endParaRPr>
                    </a:p>
                  </a:txBody>
                  <a:tcPr marL="14867" marR="14867" marT="14867" marB="0" anchor="b">
                    <a:lnL>
                      <a:noFill/>
                    </a:lnL>
                    <a:lnR>
                      <a:noFill/>
                    </a:lnR>
                    <a:lnT>
                      <a:noFill/>
                    </a:lnT>
                    <a:lnB>
                      <a:noFill/>
                    </a:lnB>
                    <a:noFill/>
                  </a:tcPr>
                </a:tc>
                <a:tc>
                  <a:txBody>
                    <a:bodyPr/>
                    <a:lstStyle/>
                    <a:p>
                      <a:pPr algn="r" fontAlgn="b">
                        <a:spcBef>
                          <a:spcPts val="0"/>
                        </a:spcBef>
                        <a:spcAft>
                          <a:spcPts val="0"/>
                        </a:spcAft>
                      </a:pPr>
                      <a:r>
                        <a:rPr lang="en-US" sz="1800" b="1" i="0" u="none" strike="noStrike">
                          <a:solidFill>
                            <a:schemeClr val="bg2"/>
                          </a:solidFill>
                          <a:effectLst/>
                          <a:latin typeface="BentonSans Book" panose="02000404020000020004" pitchFamily="2" charset="77"/>
                        </a:rPr>
                        <a:t>$1,807,767 </a:t>
                      </a:r>
                      <a:endParaRPr lang="en-US" sz="1800" b="0" i="0" u="none" strike="noStrike">
                        <a:solidFill>
                          <a:schemeClr val="bg2"/>
                        </a:solidFill>
                        <a:effectLst/>
                        <a:latin typeface="BentonSans Book" panose="02000404020000020004" pitchFamily="2" charset="77"/>
                      </a:endParaRPr>
                    </a:p>
                  </a:txBody>
                  <a:tcPr marL="14867" marR="14867" marT="14867" marB="0" anchor="b">
                    <a:lnL>
                      <a:noFill/>
                    </a:lnL>
                    <a:lnR>
                      <a:noFill/>
                    </a:lnR>
                    <a:lnT>
                      <a:noFill/>
                    </a:lnT>
                    <a:lnB>
                      <a:noFill/>
                    </a:lnB>
                    <a:noFill/>
                  </a:tcPr>
                </a:tc>
                <a:tc>
                  <a:txBody>
                    <a:bodyPr/>
                    <a:lstStyle/>
                    <a:p>
                      <a:pPr algn="r" fontAlgn="b">
                        <a:spcBef>
                          <a:spcPts val="0"/>
                        </a:spcBef>
                        <a:spcAft>
                          <a:spcPts val="0"/>
                        </a:spcAft>
                      </a:pPr>
                      <a:r>
                        <a:rPr lang="en-US" sz="1800" b="1" i="0" u="none" strike="noStrike" dirty="0">
                          <a:solidFill>
                            <a:schemeClr val="bg2"/>
                          </a:solidFill>
                          <a:effectLst/>
                          <a:latin typeface="BentonSans Book" panose="02000404020000020004" pitchFamily="2" charset="77"/>
                        </a:rPr>
                        <a:t>$1,934,022 </a:t>
                      </a:r>
                      <a:endParaRPr lang="en-US" sz="1800" b="0" i="0" u="none" strike="noStrike" dirty="0">
                        <a:solidFill>
                          <a:schemeClr val="bg2"/>
                        </a:solidFill>
                        <a:effectLst/>
                        <a:latin typeface="BentonSans Book" panose="02000404020000020004" pitchFamily="2" charset="77"/>
                      </a:endParaRPr>
                    </a:p>
                  </a:txBody>
                  <a:tcPr marL="14867" marR="14867" marT="14867" marB="0" anchor="b">
                    <a:lnL>
                      <a:noFill/>
                    </a:lnL>
                    <a:lnR>
                      <a:noFill/>
                    </a:lnR>
                    <a:lnT>
                      <a:noFill/>
                    </a:lnT>
                    <a:lnB>
                      <a:noFill/>
                    </a:lnB>
                    <a:noFill/>
                  </a:tcPr>
                </a:tc>
                <a:extLst>
                  <a:ext uri="{0D108BD9-81ED-4DB2-BD59-A6C34878D82A}">
                    <a16:rowId xmlns:a16="http://schemas.microsoft.com/office/drawing/2014/main" val="2208770046"/>
                  </a:ext>
                </a:extLst>
              </a:tr>
            </a:tbl>
          </a:graphicData>
        </a:graphic>
      </p:graphicFrame>
      <p:sp>
        <p:nvSpPr>
          <p:cNvPr id="3" name="Google Shape;19;p3">
            <a:extLst>
              <a:ext uri="{FF2B5EF4-FFF2-40B4-BE49-F238E27FC236}">
                <a16:creationId xmlns:a16="http://schemas.microsoft.com/office/drawing/2014/main" id="{172F35C6-CABA-4356-F61A-255181BA87BE}"/>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379668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4A8D-A63F-9018-2009-7E1D5E6F0C3D}"/>
            </a:ext>
          </a:extLst>
        </p:cNvPr>
        <p:cNvGrpSpPr/>
        <p:nvPr/>
      </p:nvGrpSpPr>
      <p:grpSpPr>
        <a:xfrm>
          <a:off x="0" y="0"/>
          <a:ext cx="0" cy="0"/>
          <a:chOff x="0" y="0"/>
          <a:chExt cx="0" cy="0"/>
        </a:xfrm>
      </p:grpSpPr>
      <p:sp>
        <p:nvSpPr>
          <p:cNvPr id="15" name="Google Shape;159;p22">
            <a:extLst>
              <a:ext uri="{FF2B5EF4-FFF2-40B4-BE49-F238E27FC236}">
                <a16:creationId xmlns:a16="http://schemas.microsoft.com/office/drawing/2014/main" id="{CB2E1C76-D33B-ECEE-78EC-14367C3BF78A}"/>
              </a:ext>
            </a:extLst>
          </p:cNvPr>
          <p:cNvSpPr txBox="1">
            <a:spLocks/>
          </p:cNvSpPr>
          <p:nvPr/>
        </p:nvSpPr>
        <p:spPr>
          <a:xfrm>
            <a:off x="532236" y="612676"/>
            <a:ext cx="6266916" cy="535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Academic Unit Opportunities</a:t>
            </a:r>
          </a:p>
        </p:txBody>
      </p:sp>
      <p:sp>
        <p:nvSpPr>
          <p:cNvPr id="3" name="TextBox 2">
            <a:extLst>
              <a:ext uri="{FF2B5EF4-FFF2-40B4-BE49-F238E27FC236}">
                <a16:creationId xmlns:a16="http://schemas.microsoft.com/office/drawing/2014/main" id="{1D70BD89-F356-7557-1038-FA9040460B33}"/>
              </a:ext>
            </a:extLst>
          </p:cNvPr>
          <p:cNvSpPr txBox="1"/>
          <p:nvPr/>
        </p:nvSpPr>
        <p:spPr>
          <a:xfrm>
            <a:off x="642796" y="1575303"/>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4" name="TextBox 3">
            <a:extLst>
              <a:ext uri="{FF2B5EF4-FFF2-40B4-BE49-F238E27FC236}">
                <a16:creationId xmlns:a16="http://schemas.microsoft.com/office/drawing/2014/main" id="{6060030E-5519-7355-DD39-15120AA347D6}"/>
              </a:ext>
            </a:extLst>
          </p:cNvPr>
          <p:cNvSpPr txBox="1"/>
          <p:nvPr/>
        </p:nvSpPr>
        <p:spPr>
          <a:xfrm>
            <a:off x="421396" y="1255622"/>
            <a:ext cx="6028194" cy="962864"/>
          </a:xfrm>
          <a:prstGeom prst="rect">
            <a:avLst/>
          </a:prstGeom>
        </p:spPr>
        <p:txBody>
          <a:bodyPr spcFirstLastPara="1" wrap="none" lIns="91425" tIns="91425" rIns="91425" bIns="91425" rtlCol="0" anchor="t" anchorCtr="0">
            <a:noAutofit/>
          </a:bodyPr>
          <a:lstStyle/>
          <a:p>
            <a:pPr algn="l"/>
            <a:r>
              <a:rPr lang="en-US" sz="2000" b="1" dirty="0">
                <a:solidFill>
                  <a:schemeClr val="bg2"/>
                </a:solidFill>
                <a:latin typeface="BentonSans Book" panose="02000404020000020004" pitchFamily="2" charset="77"/>
              </a:rPr>
              <a:t>Define funding priorities </a:t>
            </a:r>
          </a:p>
          <a:p>
            <a:pPr marL="285750" lvl="3" indent="-285750">
              <a:buFont typeface="Arial" panose="020B0604020202020204" pitchFamily="34" charset="0"/>
              <a:buChar char="•"/>
            </a:pPr>
            <a:r>
              <a:rPr lang="en-US" sz="2000" dirty="0">
                <a:solidFill>
                  <a:schemeClr val="bg2"/>
                </a:solidFill>
                <a:latin typeface="BentonSans Book" panose="02000404020000020004" pitchFamily="2" charset="77"/>
              </a:rPr>
              <a:t>Do you need unrestricted funds for immediate use?</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Scholarships, fellowships, experiential learning?</a:t>
            </a:r>
          </a:p>
          <a:p>
            <a:pPr marL="285750" lvl="4" indent="-285750">
              <a:buFont typeface="Arial" panose="020B0604020202020204" pitchFamily="34" charset="0"/>
              <a:buChar char="•"/>
            </a:pPr>
            <a:endParaRPr lang="en-US" sz="2000" dirty="0">
              <a:solidFill>
                <a:schemeClr val="bg2"/>
              </a:solidFill>
              <a:latin typeface="BentonSans Book" panose="02000404020000020004" pitchFamily="2" charset="77"/>
            </a:endParaRPr>
          </a:p>
          <a:p>
            <a:pPr algn="l"/>
            <a:endParaRPr lang="en-US" sz="2000" dirty="0">
              <a:solidFill>
                <a:schemeClr val="bg2"/>
              </a:solidFill>
              <a:latin typeface="BentonSans Book" panose="02000404020000020004" pitchFamily="2" charset="77"/>
            </a:endParaRPr>
          </a:p>
          <a:p>
            <a:pPr algn="l"/>
            <a:endParaRPr lang="en-US" sz="2000" dirty="0">
              <a:solidFill>
                <a:schemeClr val="bg2"/>
              </a:solidFill>
              <a:latin typeface="BentonSans Book" panose="02000404020000020004" pitchFamily="2" charset="77"/>
            </a:endParaRPr>
          </a:p>
        </p:txBody>
      </p:sp>
      <p:sp>
        <p:nvSpPr>
          <p:cNvPr id="6" name="TextBox 5">
            <a:extLst>
              <a:ext uri="{FF2B5EF4-FFF2-40B4-BE49-F238E27FC236}">
                <a16:creationId xmlns:a16="http://schemas.microsoft.com/office/drawing/2014/main" id="{76EC8335-8E2D-6244-59DE-595639F30A83}"/>
              </a:ext>
            </a:extLst>
          </p:cNvPr>
          <p:cNvSpPr txBox="1"/>
          <p:nvPr/>
        </p:nvSpPr>
        <p:spPr>
          <a:xfrm>
            <a:off x="421395" y="2454510"/>
            <a:ext cx="6028195" cy="1323439"/>
          </a:xfrm>
          <a:prstGeom prst="rect">
            <a:avLst/>
          </a:prstGeom>
          <a:noFill/>
        </p:spPr>
        <p:txBody>
          <a:bodyPr wrap="square">
            <a:spAutoFit/>
          </a:bodyPr>
          <a:lstStyle/>
          <a:p>
            <a:pPr lvl="4"/>
            <a:r>
              <a:rPr lang="en-US" sz="2000" b="1" dirty="0">
                <a:solidFill>
                  <a:schemeClr val="bg2"/>
                </a:solidFill>
                <a:latin typeface="BentonSans Book" panose="02000404020000020004" pitchFamily="2" charset="77"/>
              </a:rPr>
              <a:t>Crowdfunding opportunities in April (IU Day)</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Leverage marketing &amp; engagement</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Direct alumni &amp; friends to support funding need</a:t>
            </a:r>
          </a:p>
          <a:p>
            <a:pPr marL="285750" lvl="4" indent="-285750">
              <a:buFont typeface="Arial" panose="020B0604020202020204" pitchFamily="34" charset="0"/>
              <a:buChar char="•"/>
            </a:pPr>
            <a:endParaRPr lang="en-US" sz="2000" dirty="0">
              <a:solidFill>
                <a:schemeClr val="bg2"/>
              </a:solidFill>
              <a:latin typeface="BentonSans Book" panose="02000404020000020004" pitchFamily="2" charset="77"/>
            </a:endParaRPr>
          </a:p>
        </p:txBody>
      </p:sp>
      <p:sp>
        <p:nvSpPr>
          <p:cNvPr id="8" name="TextBox 7">
            <a:extLst>
              <a:ext uri="{FF2B5EF4-FFF2-40B4-BE49-F238E27FC236}">
                <a16:creationId xmlns:a16="http://schemas.microsoft.com/office/drawing/2014/main" id="{F736B6DC-3C7C-1A51-BC93-D3AFA3A7E644}"/>
              </a:ext>
            </a:extLst>
          </p:cNvPr>
          <p:cNvSpPr txBox="1"/>
          <p:nvPr/>
        </p:nvSpPr>
        <p:spPr>
          <a:xfrm>
            <a:off x="421396" y="3613274"/>
            <a:ext cx="4572000" cy="707886"/>
          </a:xfrm>
          <a:prstGeom prst="rect">
            <a:avLst/>
          </a:prstGeom>
          <a:noFill/>
        </p:spPr>
        <p:txBody>
          <a:bodyPr wrap="square">
            <a:spAutoFit/>
          </a:bodyPr>
          <a:lstStyle/>
          <a:p>
            <a:pPr lvl="4"/>
            <a:r>
              <a:rPr lang="en-US" sz="2000" b="1" dirty="0">
                <a:solidFill>
                  <a:schemeClr val="bg2"/>
                </a:solidFill>
                <a:latin typeface="BentonSans Book" panose="02000404020000020004" pitchFamily="2" charset="77"/>
              </a:rPr>
              <a:t>Enhanced Fund Pages</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Enhance your </a:t>
            </a:r>
            <a:r>
              <a:rPr lang="en-US" sz="1800" dirty="0">
                <a:solidFill>
                  <a:schemeClr val="bg2"/>
                </a:solidFill>
                <a:latin typeface="BentonSans Book" panose="02000404020000020004" pitchFamily="2" charset="77"/>
              </a:rPr>
              <a:t>giving</a:t>
            </a:r>
            <a:r>
              <a:rPr lang="en-US" sz="2000" dirty="0">
                <a:solidFill>
                  <a:schemeClr val="bg2"/>
                </a:solidFill>
                <a:latin typeface="BentonSans Book" panose="02000404020000020004" pitchFamily="2" charset="77"/>
              </a:rPr>
              <a:t> pages! </a:t>
            </a:r>
          </a:p>
        </p:txBody>
      </p:sp>
      <p:sp>
        <p:nvSpPr>
          <p:cNvPr id="5" name="Google Shape;19;p3">
            <a:extLst>
              <a:ext uri="{FF2B5EF4-FFF2-40B4-BE49-F238E27FC236}">
                <a16:creationId xmlns:a16="http://schemas.microsoft.com/office/drawing/2014/main" id="{59D48312-430F-FA0A-1AD9-C984B5388896}"/>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pic>
        <p:nvPicPr>
          <p:cNvPr id="7" name="Picture 6" descr="A person's legs and red shoes&#10;&#10;Description automatically generated">
            <a:extLst>
              <a:ext uri="{FF2B5EF4-FFF2-40B4-BE49-F238E27FC236}">
                <a16:creationId xmlns:a16="http://schemas.microsoft.com/office/drawing/2014/main" id="{22B75132-AF64-106B-F05C-FD2915A4EB75}"/>
              </a:ext>
            </a:extLst>
          </p:cNvPr>
          <p:cNvPicPr>
            <a:picLocks noChangeAspect="1"/>
          </p:cNvPicPr>
          <p:nvPr/>
        </p:nvPicPr>
        <p:blipFill>
          <a:blip r:embed="rId3"/>
          <a:stretch>
            <a:fillRect/>
          </a:stretch>
        </p:blipFill>
        <p:spPr>
          <a:xfrm>
            <a:off x="6718148" y="2157709"/>
            <a:ext cx="2425852" cy="2425852"/>
          </a:xfrm>
          <a:prstGeom prst="rect">
            <a:avLst/>
          </a:prstGeom>
        </p:spPr>
      </p:pic>
    </p:spTree>
    <p:extLst>
      <p:ext uri="{BB962C8B-B14F-4D97-AF65-F5344CB8AC3E}">
        <p14:creationId xmlns:p14="http://schemas.microsoft.com/office/powerpoint/2010/main" val="3933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E5C6-4285-A6A8-74EB-DCC37B38CB7D}"/>
            </a:ext>
          </a:extLst>
        </p:cNvPr>
        <p:cNvGrpSpPr/>
        <p:nvPr/>
      </p:nvGrpSpPr>
      <p:grpSpPr>
        <a:xfrm>
          <a:off x="0" y="0"/>
          <a:ext cx="0" cy="0"/>
          <a:chOff x="0" y="0"/>
          <a:chExt cx="0" cy="0"/>
        </a:xfrm>
      </p:grpSpPr>
      <p:sp>
        <p:nvSpPr>
          <p:cNvPr id="15" name="Google Shape;159;p22">
            <a:extLst>
              <a:ext uri="{FF2B5EF4-FFF2-40B4-BE49-F238E27FC236}">
                <a16:creationId xmlns:a16="http://schemas.microsoft.com/office/drawing/2014/main" id="{845D16B2-FEBB-F00F-F6BE-E25168A66C97}"/>
              </a:ext>
            </a:extLst>
          </p:cNvPr>
          <p:cNvSpPr txBox="1">
            <a:spLocks/>
          </p:cNvSpPr>
          <p:nvPr/>
        </p:nvSpPr>
        <p:spPr>
          <a:xfrm>
            <a:off x="532236" y="612676"/>
            <a:ext cx="6266916" cy="535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Enhanced Fund Pages</a:t>
            </a:r>
          </a:p>
        </p:txBody>
      </p:sp>
      <p:sp>
        <p:nvSpPr>
          <p:cNvPr id="3" name="TextBox 2">
            <a:extLst>
              <a:ext uri="{FF2B5EF4-FFF2-40B4-BE49-F238E27FC236}">
                <a16:creationId xmlns:a16="http://schemas.microsoft.com/office/drawing/2014/main" id="{CDBAA541-AF1F-1DDC-CFCC-49DAC5192A26}"/>
              </a:ext>
            </a:extLst>
          </p:cNvPr>
          <p:cNvSpPr txBox="1"/>
          <p:nvPr/>
        </p:nvSpPr>
        <p:spPr>
          <a:xfrm>
            <a:off x="642796" y="1575303"/>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4" name="TextBox 3">
            <a:extLst>
              <a:ext uri="{FF2B5EF4-FFF2-40B4-BE49-F238E27FC236}">
                <a16:creationId xmlns:a16="http://schemas.microsoft.com/office/drawing/2014/main" id="{6A1F42BA-84E7-E83E-047A-42F906382A23}"/>
              </a:ext>
            </a:extLst>
          </p:cNvPr>
          <p:cNvSpPr txBox="1"/>
          <p:nvPr/>
        </p:nvSpPr>
        <p:spPr>
          <a:xfrm>
            <a:off x="532236" y="1298497"/>
            <a:ext cx="6011069" cy="794439"/>
          </a:xfrm>
          <a:prstGeom prst="rect">
            <a:avLst/>
          </a:prstGeom>
        </p:spPr>
        <p:txBody>
          <a:bodyPr spcFirstLastPara="1" wrap="none" lIns="91425" tIns="91425" rIns="91425" bIns="91425" rtlCol="0" anchor="t" anchorCtr="0">
            <a:noAutofit/>
          </a:bodyPr>
          <a:lstStyle/>
          <a:p>
            <a:pPr algn="l"/>
            <a:r>
              <a:rPr lang="en-US" sz="2000" b="1" dirty="0">
                <a:solidFill>
                  <a:schemeClr val="bg2"/>
                </a:solidFill>
                <a:latin typeface="BentonSans Book" panose="02000404020000020004" pitchFamily="2" charset="77"/>
              </a:rPr>
              <a:t>Standard Giving Pages</a:t>
            </a:r>
          </a:p>
          <a:p>
            <a:pPr marL="285750" lvl="3" indent="-285750">
              <a:buFont typeface="Arial" panose="020B0604020202020204" pitchFamily="34" charset="0"/>
              <a:buChar char="•"/>
            </a:pPr>
            <a:r>
              <a:rPr lang="en-US" sz="2000" dirty="0">
                <a:solidFill>
                  <a:schemeClr val="bg2"/>
                </a:solidFill>
                <a:latin typeface="BentonSans Book" panose="02000404020000020004" pitchFamily="2" charset="77"/>
              </a:rPr>
              <a:t>Generic photo and language from gift agreement</a:t>
            </a:r>
          </a:p>
          <a:p>
            <a:pPr algn="l"/>
            <a:endParaRPr lang="en-US" sz="2000" dirty="0">
              <a:solidFill>
                <a:schemeClr val="bg2"/>
              </a:solidFill>
              <a:latin typeface="BentonSans Book" panose="02000404020000020004" pitchFamily="2" charset="77"/>
            </a:endParaRPr>
          </a:p>
        </p:txBody>
      </p:sp>
      <p:sp>
        <p:nvSpPr>
          <p:cNvPr id="6" name="TextBox 5">
            <a:extLst>
              <a:ext uri="{FF2B5EF4-FFF2-40B4-BE49-F238E27FC236}">
                <a16:creationId xmlns:a16="http://schemas.microsoft.com/office/drawing/2014/main" id="{92C10D7B-B842-FA76-F6DA-EDBF21B8FF1A}"/>
              </a:ext>
            </a:extLst>
          </p:cNvPr>
          <p:cNvSpPr txBox="1"/>
          <p:nvPr/>
        </p:nvSpPr>
        <p:spPr>
          <a:xfrm>
            <a:off x="532236" y="2233196"/>
            <a:ext cx="6479616" cy="2215991"/>
          </a:xfrm>
          <a:prstGeom prst="rect">
            <a:avLst/>
          </a:prstGeom>
          <a:noFill/>
        </p:spPr>
        <p:txBody>
          <a:bodyPr wrap="square">
            <a:spAutoFit/>
          </a:bodyPr>
          <a:lstStyle/>
          <a:p>
            <a:pPr lvl="4"/>
            <a:r>
              <a:rPr lang="en-US" sz="2000" b="1" dirty="0">
                <a:solidFill>
                  <a:schemeClr val="bg2"/>
                </a:solidFill>
                <a:latin typeface="BentonSans Book" panose="02000404020000020004" pitchFamily="2" charset="77"/>
              </a:rPr>
              <a:t>Enhanced Fund Pages</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Multiple photos</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Short description and a long description</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Quote from a donor or beneficiary</a:t>
            </a:r>
          </a:p>
          <a:p>
            <a:pPr marL="285750" lvl="4" indent="-285750">
              <a:buFont typeface="Arial" panose="020B0604020202020204" pitchFamily="34" charset="0"/>
              <a:buChar char="•"/>
            </a:pPr>
            <a:r>
              <a:rPr lang="en-US" sz="2000" dirty="0">
                <a:solidFill>
                  <a:schemeClr val="bg2"/>
                </a:solidFill>
                <a:latin typeface="BentonSans Book" panose="02000404020000020004" pitchFamily="2" charset="77"/>
              </a:rPr>
              <a:t>You can even embed a video! </a:t>
            </a:r>
          </a:p>
          <a:p>
            <a:pPr lvl="4"/>
            <a:endParaRPr lang="en-US" sz="2000" b="1" dirty="0">
              <a:solidFill>
                <a:schemeClr val="bg2"/>
              </a:solidFill>
              <a:latin typeface="BentonSans Book" panose="02000404020000020004" pitchFamily="2" charset="77"/>
            </a:endParaRPr>
          </a:p>
          <a:p>
            <a:pPr marL="285750" lvl="4" indent="-285750">
              <a:buFont typeface="Arial" panose="020B0604020202020204" pitchFamily="34" charset="0"/>
              <a:buChar char="•"/>
            </a:pPr>
            <a:endParaRPr lang="en-US" sz="1800" dirty="0">
              <a:solidFill>
                <a:schemeClr val="bg2"/>
              </a:solidFill>
              <a:latin typeface="BentonSans Book" panose="02000404020000020004" pitchFamily="2" charset="77"/>
            </a:endParaRPr>
          </a:p>
        </p:txBody>
      </p:sp>
      <p:sp>
        <p:nvSpPr>
          <p:cNvPr id="8" name="TextBox 7">
            <a:extLst>
              <a:ext uri="{FF2B5EF4-FFF2-40B4-BE49-F238E27FC236}">
                <a16:creationId xmlns:a16="http://schemas.microsoft.com/office/drawing/2014/main" id="{D85CDC69-652A-D32F-D3EB-ABB8AE2E6FCD}"/>
              </a:ext>
            </a:extLst>
          </p:cNvPr>
          <p:cNvSpPr txBox="1"/>
          <p:nvPr/>
        </p:nvSpPr>
        <p:spPr>
          <a:xfrm>
            <a:off x="658360" y="3763419"/>
            <a:ext cx="6640460" cy="646331"/>
          </a:xfrm>
          <a:prstGeom prst="rect">
            <a:avLst/>
          </a:prstGeom>
          <a:noFill/>
        </p:spPr>
        <p:txBody>
          <a:bodyPr wrap="square">
            <a:spAutoFit/>
          </a:bodyPr>
          <a:lstStyle/>
          <a:p>
            <a:pPr algn="l"/>
            <a:endParaRPr lang="en-US" sz="1800" dirty="0">
              <a:solidFill>
                <a:schemeClr val="bg2"/>
              </a:solidFill>
              <a:latin typeface="BentonSans Book" panose="02000404020000020004" pitchFamily="2" charset="77"/>
            </a:endParaRPr>
          </a:p>
          <a:p>
            <a:r>
              <a:rPr lang="en-US" sz="1800" dirty="0">
                <a:solidFill>
                  <a:schemeClr val="tx1">
                    <a:lumMod val="65000"/>
                    <a:lumOff val="35000"/>
                  </a:schemeClr>
                </a:solidFill>
                <a:latin typeface="BentonSans Book" panose="02000404020000020004" pitchFamily="2" charset="77"/>
                <a:hlinkClick r:id="rId3"/>
              </a:rPr>
              <a:t>https://give.myiu.org/iu-bloomington/I380016521.html</a:t>
            </a:r>
            <a:endParaRPr lang="en-US" sz="1800" dirty="0">
              <a:solidFill>
                <a:schemeClr val="tx1">
                  <a:lumMod val="65000"/>
                  <a:lumOff val="35000"/>
                </a:schemeClr>
              </a:solidFill>
              <a:latin typeface="BentonSans Book" panose="02000404020000020004" pitchFamily="2" charset="77"/>
            </a:endParaRPr>
          </a:p>
        </p:txBody>
      </p:sp>
      <p:sp>
        <p:nvSpPr>
          <p:cNvPr id="5" name="Google Shape;19;p3">
            <a:extLst>
              <a:ext uri="{FF2B5EF4-FFF2-40B4-BE49-F238E27FC236}">
                <a16:creationId xmlns:a16="http://schemas.microsoft.com/office/drawing/2014/main" id="{AE3DC66A-9590-D626-1C38-81CBB462D3E2}"/>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1856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22">
            <a:extLst>
              <a:ext uri="{FF2B5EF4-FFF2-40B4-BE49-F238E27FC236}">
                <a16:creationId xmlns:a16="http://schemas.microsoft.com/office/drawing/2014/main" id="{20E7316B-5730-ACEA-17D5-81ECCA2922D9}"/>
              </a:ext>
            </a:extLst>
          </p:cNvPr>
          <p:cNvSpPr txBox="1">
            <a:spLocks/>
          </p:cNvSpPr>
          <p:nvPr/>
        </p:nvSpPr>
        <p:spPr>
          <a:xfrm>
            <a:off x="430611" y="550499"/>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tx1"/>
                </a:solidFill>
                <a:latin typeface="BentonSans Book" panose="02000404020000020004" pitchFamily="2" charset="77"/>
              </a:rPr>
              <a:t>Office of Advancement </a:t>
            </a:r>
          </a:p>
        </p:txBody>
      </p:sp>
      <p:sp>
        <p:nvSpPr>
          <p:cNvPr id="9" name="Google Shape;310;p29">
            <a:extLst>
              <a:ext uri="{FF2B5EF4-FFF2-40B4-BE49-F238E27FC236}">
                <a16:creationId xmlns:a16="http://schemas.microsoft.com/office/drawing/2014/main" id="{4B4A17D2-4D61-E5ED-E798-CE706AD24FAD}"/>
              </a:ext>
            </a:extLst>
          </p:cNvPr>
          <p:cNvSpPr txBox="1">
            <a:spLocks/>
          </p:cNvSpPr>
          <p:nvPr/>
        </p:nvSpPr>
        <p:spPr>
          <a:xfrm>
            <a:off x="1346139" y="2348499"/>
            <a:ext cx="3972386" cy="4808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Grow trust among stakeholders</a:t>
            </a:r>
          </a:p>
        </p:txBody>
      </p:sp>
      <p:sp>
        <p:nvSpPr>
          <p:cNvPr id="15" name="Google Shape;312;p29">
            <a:extLst>
              <a:ext uri="{FF2B5EF4-FFF2-40B4-BE49-F238E27FC236}">
                <a16:creationId xmlns:a16="http://schemas.microsoft.com/office/drawing/2014/main" id="{623D9325-A911-20AE-CA8F-4199EE73A5E6}"/>
              </a:ext>
            </a:extLst>
          </p:cNvPr>
          <p:cNvSpPr txBox="1">
            <a:spLocks/>
          </p:cNvSpPr>
          <p:nvPr/>
        </p:nvSpPr>
        <p:spPr>
          <a:xfrm>
            <a:off x="1352121" y="3429503"/>
            <a:ext cx="3896780" cy="4808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Inspire pride and commitment </a:t>
            </a:r>
          </a:p>
        </p:txBody>
      </p:sp>
      <p:sp>
        <p:nvSpPr>
          <p:cNvPr id="17" name="Google Shape;314;p29">
            <a:extLst>
              <a:ext uri="{FF2B5EF4-FFF2-40B4-BE49-F238E27FC236}">
                <a16:creationId xmlns:a16="http://schemas.microsoft.com/office/drawing/2014/main" id="{CCD55E4E-2034-7A36-50D4-41FDE726EDBC}"/>
              </a:ext>
            </a:extLst>
          </p:cNvPr>
          <p:cNvSpPr txBox="1">
            <a:spLocks/>
          </p:cNvSpPr>
          <p:nvPr/>
        </p:nvSpPr>
        <p:spPr>
          <a:xfrm>
            <a:off x="5198934" y="2292466"/>
            <a:ext cx="2832900"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GB" sz="1600" dirty="0">
              <a:solidFill>
                <a:schemeClr val="bg2"/>
              </a:solidFill>
              <a:latin typeface="BentonSans Regular"/>
            </a:endParaRPr>
          </a:p>
        </p:txBody>
      </p:sp>
      <p:sp>
        <p:nvSpPr>
          <p:cNvPr id="20" name="Google Shape;316;p29">
            <a:extLst>
              <a:ext uri="{FF2B5EF4-FFF2-40B4-BE49-F238E27FC236}">
                <a16:creationId xmlns:a16="http://schemas.microsoft.com/office/drawing/2014/main" id="{F3010868-7B2F-C5FB-4219-85E1A1B7B70F}"/>
              </a:ext>
            </a:extLst>
          </p:cNvPr>
          <p:cNvSpPr txBox="1">
            <a:spLocks/>
          </p:cNvSpPr>
          <p:nvPr/>
        </p:nvSpPr>
        <p:spPr>
          <a:xfrm>
            <a:off x="1352121" y="2863405"/>
            <a:ext cx="3122410" cy="42550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Celebrate achievements</a:t>
            </a:r>
          </a:p>
        </p:txBody>
      </p:sp>
      <p:sp>
        <p:nvSpPr>
          <p:cNvPr id="4" name="Google Shape;160;p22">
            <a:extLst>
              <a:ext uri="{FF2B5EF4-FFF2-40B4-BE49-F238E27FC236}">
                <a16:creationId xmlns:a16="http://schemas.microsoft.com/office/drawing/2014/main" id="{C05A9D0D-91D2-D271-9F13-2DB2C945E1C6}"/>
              </a:ext>
            </a:extLst>
          </p:cNvPr>
          <p:cNvSpPr txBox="1">
            <a:spLocks/>
          </p:cNvSpPr>
          <p:nvPr/>
        </p:nvSpPr>
        <p:spPr>
          <a:xfrm>
            <a:off x="320312" y="1168414"/>
            <a:ext cx="6707952" cy="7757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buClr>
                <a:schemeClr val="bg1">
                  <a:lumMod val="50000"/>
                </a:schemeClr>
              </a:buClr>
              <a:buSzPts val="1100"/>
            </a:pPr>
            <a:r>
              <a:rPr lang="en-GB" sz="2100" dirty="0">
                <a:solidFill>
                  <a:schemeClr val="bg2"/>
                </a:solidFill>
                <a:latin typeface="BentonSans Book" panose="02000404020000020004" pitchFamily="2" charset="77"/>
              </a:rPr>
              <a:t>Maximize philanthropic support through a donor-</a:t>
            </a:r>
            <a:r>
              <a:rPr lang="en-GB" sz="2100" dirty="0" err="1">
                <a:solidFill>
                  <a:schemeClr val="bg2"/>
                </a:solidFill>
                <a:latin typeface="BentonSans Book" panose="02000404020000020004" pitchFamily="2" charset="77"/>
              </a:rPr>
              <a:t>centered</a:t>
            </a:r>
            <a:r>
              <a:rPr lang="en-GB" sz="2100" dirty="0">
                <a:solidFill>
                  <a:schemeClr val="bg2"/>
                </a:solidFill>
                <a:latin typeface="BentonSans Book" panose="02000404020000020004" pitchFamily="2" charset="77"/>
              </a:rPr>
              <a:t> culture that advances the College’s mission and priorities.</a:t>
            </a:r>
          </a:p>
        </p:txBody>
      </p:sp>
      <p:sp>
        <p:nvSpPr>
          <p:cNvPr id="5" name="Google Shape;19;p3">
            <a:extLst>
              <a:ext uri="{FF2B5EF4-FFF2-40B4-BE49-F238E27FC236}">
                <a16:creationId xmlns:a16="http://schemas.microsoft.com/office/drawing/2014/main" id="{6D9A277F-7508-0A0A-0F76-81F23363917F}"/>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
        <p:nvSpPr>
          <p:cNvPr id="6" name="Google Shape;309;p29">
            <a:extLst>
              <a:ext uri="{FF2B5EF4-FFF2-40B4-BE49-F238E27FC236}">
                <a16:creationId xmlns:a16="http://schemas.microsoft.com/office/drawing/2014/main" id="{1003DD2E-32C8-5EF2-D1CD-09916FC6CCCE}"/>
              </a:ext>
            </a:extLst>
          </p:cNvPr>
          <p:cNvSpPr/>
          <p:nvPr/>
        </p:nvSpPr>
        <p:spPr>
          <a:xfrm>
            <a:off x="812212" y="2466181"/>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7" name="Google Shape;309;p29">
            <a:extLst>
              <a:ext uri="{FF2B5EF4-FFF2-40B4-BE49-F238E27FC236}">
                <a16:creationId xmlns:a16="http://schemas.microsoft.com/office/drawing/2014/main" id="{C83B56C4-3776-3E03-3966-42B137BFF769}"/>
              </a:ext>
            </a:extLst>
          </p:cNvPr>
          <p:cNvSpPr/>
          <p:nvPr/>
        </p:nvSpPr>
        <p:spPr>
          <a:xfrm>
            <a:off x="812212" y="3564364"/>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3" name="Google Shape;309;p29">
            <a:extLst>
              <a:ext uri="{FF2B5EF4-FFF2-40B4-BE49-F238E27FC236}">
                <a16:creationId xmlns:a16="http://schemas.microsoft.com/office/drawing/2014/main" id="{D7C95031-0D4E-E80E-19A6-E709E61D54FC}"/>
              </a:ext>
            </a:extLst>
          </p:cNvPr>
          <p:cNvSpPr/>
          <p:nvPr/>
        </p:nvSpPr>
        <p:spPr>
          <a:xfrm>
            <a:off x="812212" y="2990100"/>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rgbClr val="FFFFFF"/>
              </a:solidFill>
              <a:latin typeface="BentonSans Regular" panose="02000503000000020004" pitchFamily="2" charset="77"/>
              <a:ea typeface="Source Sans Pro"/>
              <a:cs typeface="Source Sans Pro"/>
              <a:sym typeface="Source Sans Pro"/>
            </a:endParaRPr>
          </a:p>
        </p:txBody>
      </p:sp>
      <p:pic>
        <p:nvPicPr>
          <p:cNvPr id="2050" name="Picture 2" descr="Pride of Indiana: Thank-you messages to ...">
            <a:extLst>
              <a:ext uri="{FF2B5EF4-FFF2-40B4-BE49-F238E27FC236}">
                <a16:creationId xmlns:a16="http://schemas.microsoft.com/office/drawing/2014/main" id="{507C4435-406F-25DC-7C9E-BF169D30F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351" y="1820105"/>
            <a:ext cx="2792131" cy="279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4" grpId="0"/>
      <p:bldP spid="6" grpId="0" animBg="1"/>
      <p:bldP spid="7"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F2FE-34C7-0504-C30A-9289E2BD05E2}"/>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D806D181-9345-A23F-ABC2-4E681D0D4C8C}"/>
              </a:ext>
            </a:extLst>
          </p:cNvPr>
          <p:cNvSpPr txBox="1">
            <a:spLocks/>
          </p:cNvSpPr>
          <p:nvPr/>
        </p:nvSpPr>
        <p:spPr>
          <a:xfrm>
            <a:off x="544523" y="629091"/>
            <a:ext cx="5596705"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What leads donors to consider a major gift? </a:t>
            </a:r>
          </a:p>
        </p:txBody>
      </p:sp>
      <p:sp>
        <p:nvSpPr>
          <p:cNvPr id="9" name="Google Shape;310;p29">
            <a:extLst>
              <a:ext uri="{FF2B5EF4-FFF2-40B4-BE49-F238E27FC236}">
                <a16:creationId xmlns:a16="http://schemas.microsoft.com/office/drawing/2014/main" id="{50361357-2B0E-C892-8FBD-FE05BB2FB249}"/>
              </a:ext>
            </a:extLst>
          </p:cNvPr>
          <p:cNvSpPr txBox="1">
            <a:spLocks/>
          </p:cNvSpPr>
          <p:nvPr/>
        </p:nvSpPr>
        <p:spPr>
          <a:xfrm>
            <a:off x="1345776" y="1904303"/>
            <a:ext cx="6567817" cy="6261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Personal relationships with faculty and professional staff in the College and at the unit level. </a:t>
            </a:r>
          </a:p>
        </p:txBody>
      </p:sp>
      <p:sp>
        <p:nvSpPr>
          <p:cNvPr id="15" name="Google Shape;312;p29">
            <a:extLst>
              <a:ext uri="{FF2B5EF4-FFF2-40B4-BE49-F238E27FC236}">
                <a16:creationId xmlns:a16="http://schemas.microsoft.com/office/drawing/2014/main" id="{7D03DC9D-68E8-7F61-7487-8FB7CA064F1E}"/>
              </a:ext>
            </a:extLst>
          </p:cNvPr>
          <p:cNvSpPr txBox="1">
            <a:spLocks/>
          </p:cNvSpPr>
          <p:nvPr/>
        </p:nvSpPr>
        <p:spPr>
          <a:xfrm>
            <a:off x="1513035" y="2661864"/>
            <a:ext cx="2832900" cy="4170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endParaRPr lang="en-GB" sz="1600" dirty="0">
              <a:solidFill>
                <a:schemeClr val="accent1"/>
              </a:solidFill>
              <a:latin typeface="BentonSans Book" panose="02000503000000020004" pitchFamily="2" charset="77"/>
            </a:endParaRPr>
          </a:p>
        </p:txBody>
      </p:sp>
      <p:sp>
        <p:nvSpPr>
          <p:cNvPr id="17" name="Google Shape;314;p29">
            <a:extLst>
              <a:ext uri="{FF2B5EF4-FFF2-40B4-BE49-F238E27FC236}">
                <a16:creationId xmlns:a16="http://schemas.microsoft.com/office/drawing/2014/main" id="{CD1AFA2B-0A2C-A222-8344-9EF752913418}"/>
              </a:ext>
            </a:extLst>
          </p:cNvPr>
          <p:cNvSpPr txBox="1">
            <a:spLocks/>
          </p:cNvSpPr>
          <p:nvPr/>
        </p:nvSpPr>
        <p:spPr>
          <a:xfrm>
            <a:off x="1345775" y="2823384"/>
            <a:ext cx="6567818" cy="6261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Matching donor interests with needs and priorities – appreciation for the opportunity to express values. </a:t>
            </a:r>
          </a:p>
        </p:txBody>
      </p:sp>
      <p:sp>
        <p:nvSpPr>
          <p:cNvPr id="20" name="Google Shape;316;p29">
            <a:extLst>
              <a:ext uri="{FF2B5EF4-FFF2-40B4-BE49-F238E27FC236}">
                <a16:creationId xmlns:a16="http://schemas.microsoft.com/office/drawing/2014/main" id="{E8DF208F-626B-87A5-887E-B2522BE25889}"/>
              </a:ext>
            </a:extLst>
          </p:cNvPr>
          <p:cNvSpPr txBox="1">
            <a:spLocks/>
          </p:cNvSpPr>
          <p:nvPr/>
        </p:nvSpPr>
        <p:spPr>
          <a:xfrm>
            <a:off x="1345775" y="3714505"/>
            <a:ext cx="6567818" cy="8429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2000" dirty="0">
                <a:solidFill>
                  <a:schemeClr val="bg2"/>
                </a:solidFill>
                <a:latin typeface="BentonSans Book" panose="02000404020000020004" pitchFamily="2" charset="77"/>
              </a:rPr>
              <a:t>Identifying and executing the best major gift strategy. </a:t>
            </a:r>
          </a:p>
        </p:txBody>
      </p:sp>
      <p:sp>
        <p:nvSpPr>
          <p:cNvPr id="10" name="Google Shape;309;p29">
            <a:extLst>
              <a:ext uri="{FF2B5EF4-FFF2-40B4-BE49-F238E27FC236}">
                <a16:creationId xmlns:a16="http://schemas.microsoft.com/office/drawing/2014/main" id="{EF3BA7C5-5BD7-A5A6-8109-D90C0AC88DDA}"/>
              </a:ext>
            </a:extLst>
          </p:cNvPr>
          <p:cNvSpPr/>
          <p:nvPr/>
        </p:nvSpPr>
        <p:spPr>
          <a:xfrm>
            <a:off x="766759" y="2044248"/>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1" name="Google Shape;309;p29">
            <a:extLst>
              <a:ext uri="{FF2B5EF4-FFF2-40B4-BE49-F238E27FC236}">
                <a16:creationId xmlns:a16="http://schemas.microsoft.com/office/drawing/2014/main" id="{37C0B930-E255-F122-2AC0-CE277D223446}"/>
              </a:ext>
            </a:extLst>
          </p:cNvPr>
          <p:cNvSpPr/>
          <p:nvPr/>
        </p:nvSpPr>
        <p:spPr>
          <a:xfrm>
            <a:off x="766759" y="2949081"/>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2" name="Google Shape;309;p29">
            <a:extLst>
              <a:ext uri="{FF2B5EF4-FFF2-40B4-BE49-F238E27FC236}">
                <a16:creationId xmlns:a16="http://schemas.microsoft.com/office/drawing/2014/main" id="{E4138AE8-1BE6-E409-668E-B782D8E84A07}"/>
              </a:ext>
            </a:extLst>
          </p:cNvPr>
          <p:cNvSpPr/>
          <p:nvPr/>
        </p:nvSpPr>
        <p:spPr>
          <a:xfrm>
            <a:off x="766760" y="3833669"/>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3" name="Google Shape;19;p3">
            <a:extLst>
              <a:ext uri="{FF2B5EF4-FFF2-40B4-BE49-F238E27FC236}">
                <a16:creationId xmlns:a16="http://schemas.microsoft.com/office/drawing/2014/main" id="{8AA2E8BA-D0BF-155B-D44A-4CCD4854A563}"/>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17454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0" grpId="0"/>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07EEF-287C-9873-8EBB-117456CE4662}"/>
            </a:ext>
          </a:extLst>
        </p:cNvPr>
        <p:cNvGrpSpPr/>
        <p:nvPr/>
      </p:nvGrpSpPr>
      <p:grpSpPr>
        <a:xfrm>
          <a:off x="0" y="0"/>
          <a:ext cx="0" cy="0"/>
          <a:chOff x="0" y="0"/>
          <a:chExt cx="0" cy="0"/>
        </a:xfrm>
      </p:grpSpPr>
      <p:sp>
        <p:nvSpPr>
          <p:cNvPr id="11" name="Google Shape;173;p23">
            <a:extLst>
              <a:ext uri="{FF2B5EF4-FFF2-40B4-BE49-F238E27FC236}">
                <a16:creationId xmlns:a16="http://schemas.microsoft.com/office/drawing/2014/main" id="{6603182D-9C6E-8C7B-B7DF-5540161EFA1D}"/>
              </a:ext>
            </a:extLst>
          </p:cNvPr>
          <p:cNvSpPr txBox="1"/>
          <p:nvPr/>
        </p:nvSpPr>
        <p:spPr>
          <a:xfrm>
            <a:off x="5391645" y="3599442"/>
            <a:ext cx="1890125" cy="40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300" dirty="0">
                <a:solidFill>
                  <a:srgbClr val="FFFFFF"/>
                </a:solidFill>
                <a:latin typeface="BentonSans Regular" panose="02000503000000020004" pitchFamily="2" charset="77"/>
                <a:ea typeface="Lato"/>
                <a:cs typeface="Lato"/>
                <a:sym typeface="Lato"/>
              </a:rPr>
              <a:t>\</a:t>
            </a:r>
            <a:endParaRPr sz="1300" dirty="0">
              <a:solidFill>
                <a:srgbClr val="FFFFFF"/>
              </a:solidFill>
              <a:latin typeface="BentonSans Regular" panose="02000503000000020004" pitchFamily="2" charset="77"/>
            </a:endParaRPr>
          </a:p>
        </p:txBody>
      </p:sp>
      <p:sp>
        <p:nvSpPr>
          <p:cNvPr id="14" name="Google Shape;176;p23">
            <a:extLst>
              <a:ext uri="{FF2B5EF4-FFF2-40B4-BE49-F238E27FC236}">
                <a16:creationId xmlns:a16="http://schemas.microsoft.com/office/drawing/2014/main" id="{71EF51F8-42B5-35E5-2585-CF890FD5E43A}"/>
              </a:ext>
            </a:extLst>
          </p:cNvPr>
          <p:cNvSpPr txBox="1"/>
          <p:nvPr/>
        </p:nvSpPr>
        <p:spPr>
          <a:xfrm>
            <a:off x="7252929" y="3640138"/>
            <a:ext cx="1521000" cy="40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dirty="0">
              <a:solidFill>
                <a:srgbClr val="FFFFFF"/>
              </a:solidFill>
              <a:latin typeface="BentonSans Regular" panose="02000503000000020004" pitchFamily="2" charset="77"/>
            </a:endParaRPr>
          </a:p>
        </p:txBody>
      </p:sp>
      <p:sp>
        <p:nvSpPr>
          <p:cNvPr id="15" name="Google Shape;159;p22">
            <a:extLst>
              <a:ext uri="{FF2B5EF4-FFF2-40B4-BE49-F238E27FC236}">
                <a16:creationId xmlns:a16="http://schemas.microsoft.com/office/drawing/2014/main" id="{8598E713-7D21-3B8D-24D1-F8891823C72B}"/>
              </a:ext>
            </a:extLst>
          </p:cNvPr>
          <p:cNvSpPr txBox="1">
            <a:spLocks/>
          </p:cNvSpPr>
          <p:nvPr/>
        </p:nvSpPr>
        <p:spPr>
          <a:xfrm>
            <a:off x="229561" y="0"/>
            <a:ext cx="5032308"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Development Officers</a:t>
            </a:r>
          </a:p>
        </p:txBody>
      </p:sp>
      <p:sp>
        <p:nvSpPr>
          <p:cNvPr id="16" name="Google Shape;167;p23">
            <a:extLst>
              <a:ext uri="{FF2B5EF4-FFF2-40B4-BE49-F238E27FC236}">
                <a16:creationId xmlns:a16="http://schemas.microsoft.com/office/drawing/2014/main" id="{44ABCF32-7575-C3D4-F0C1-BF8ADD389C6E}"/>
              </a:ext>
            </a:extLst>
          </p:cNvPr>
          <p:cNvSpPr txBox="1">
            <a:spLocks/>
          </p:cNvSpPr>
          <p:nvPr/>
        </p:nvSpPr>
        <p:spPr>
          <a:xfrm>
            <a:off x="538015" y="2360554"/>
            <a:ext cx="2207700" cy="2201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000"/>
              </a:lnSpc>
              <a:spcAft>
                <a:spcPts val="1600"/>
              </a:spcAft>
            </a:pPr>
            <a:endParaRPr lang="en-GB" sz="1050" dirty="0">
              <a:solidFill>
                <a:schemeClr val="accent1"/>
              </a:solidFill>
              <a:latin typeface="BentonSans Book" panose="02000503000000020004" pitchFamily="2" charset="77"/>
            </a:endParaRPr>
          </a:p>
        </p:txBody>
      </p:sp>
      <p:graphicFrame>
        <p:nvGraphicFramePr>
          <p:cNvPr id="10" name="Diagram 9">
            <a:extLst>
              <a:ext uri="{FF2B5EF4-FFF2-40B4-BE49-F238E27FC236}">
                <a16:creationId xmlns:a16="http://schemas.microsoft.com/office/drawing/2014/main" id="{B6BE2A88-122A-4F27-7140-81DB260C59C8}"/>
              </a:ext>
            </a:extLst>
          </p:cNvPr>
          <p:cNvGraphicFramePr/>
          <p:nvPr>
            <p:extLst>
              <p:ext uri="{D42A27DB-BD31-4B8C-83A1-F6EECF244321}">
                <p14:modId xmlns:p14="http://schemas.microsoft.com/office/powerpoint/2010/main" val="426401678"/>
              </p:ext>
            </p:extLst>
          </p:nvPr>
        </p:nvGraphicFramePr>
        <p:xfrm>
          <a:off x="1365233" y="581846"/>
          <a:ext cx="6483531" cy="397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Google Shape;19;p3">
            <a:extLst>
              <a:ext uri="{FF2B5EF4-FFF2-40B4-BE49-F238E27FC236}">
                <a16:creationId xmlns:a16="http://schemas.microsoft.com/office/drawing/2014/main" id="{575373AB-8DE9-908E-4F54-10D8BF27988E}"/>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171174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D73FF-FF28-5461-1503-572039993EEF}"/>
            </a:ext>
          </a:extLst>
        </p:cNvPr>
        <p:cNvGrpSpPr/>
        <p:nvPr/>
      </p:nvGrpSpPr>
      <p:grpSpPr>
        <a:xfrm>
          <a:off x="0" y="0"/>
          <a:ext cx="0" cy="0"/>
          <a:chOff x="0" y="0"/>
          <a:chExt cx="0" cy="0"/>
        </a:xfrm>
      </p:grpSpPr>
      <p:sp>
        <p:nvSpPr>
          <p:cNvPr id="6" name="Google Shape;160;p22">
            <a:extLst>
              <a:ext uri="{FF2B5EF4-FFF2-40B4-BE49-F238E27FC236}">
                <a16:creationId xmlns:a16="http://schemas.microsoft.com/office/drawing/2014/main" id="{10EC1AFA-3911-1317-8183-C187551E43B2}"/>
              </a:ext>
            </a:extLst>
          </p:cNvPr>
          <p:cNvSpPr txBox="1">
            <a:spLocks/>
          </p:cNvSpPr>
          <p:nvPr/>
        </p:nvSpPr>
        <p:spPr>
          <a:xfrm>
            <a:off x="949631" y="1323824"/>
            <a:ext cx="7980969" cy="639966"/>
          </a:xfrm>
          <a:prstGeom prst="rect">
            <a:avLst/>
          </a:prstGeom>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l">
              <a:lnSpc>
                <a:spcPct val="150000"/>
              </a:lnSpc>
            </a:pPr>
            <a:r>
              <a:rPr lang="en-US" sz="2000" dirty="0">
                <a:solidFill>
                  <a:schemeClr val="bg2"/>
                </a:solidFill>
                <a:latin typeface="BentonSans Book" panose="02000404020000020004" pitchFamily="2" charset="77"/>
              </a:rPr>
              <a:t>Deep dives on alumni engagement and donor stewardship</a:t>
            </a:r>
          </a:p>
        </p:txBody>
      </p:sp>
      <p:sp>
        <p:nvSpPr>
          <p:cNvPr id="7" name="Google Shape;159;p22">
            <a:extLst>
              <a:ext uri="{FF2B5EF4-FFF2-40B4-BE49-F238E27FC236}">
                <a16:creationId xmlns:a16="http://schemas.microsoft.com/office/drawing/2014/main" id="{FE79F0C1-4E59-B1A9-AF2E-25F07FD0D63C}"/>
              </a:ext>
            </a:extLst>
          </p:cNvPr>
          <p:cNvSpPr txBox="1">
            <a:spLocks/>
          </p:cNvSpPr>
          <p:nvPr/>
        </p:nvSpPr>
        <p:spPr>
          <a:xfrm>
            <a:off x="584609" y="545959"/>
            <a:ext cx="2921725"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Coming Soon!</a:t>
            </a:r>
          </a:p>
          <a:p>
            <a:endParaRPr lang="en-GB" sz="2600" dirty="0">
              <a:solidFill>
                <a:srgbClr val="990000"/>
              </a:solidFill>
              <a:latin typeface="Georgia" panose="02040502050405020303" pitchFamily="18" charset="0"/>
            </a:endParaRPr>
          </a:p>
        </p:txBody>
      </p:sp>
      <p:sp>
        <p:nvSpPr>
          <p:cNvPr id="3" name="TextBox 2">
            <a:extLst>
              <a:ext uri="{FF2B5EF4-FFF2-40B4-BE49-F238E27FC236}">
                <a16:creationId xmlns:a16="http://schemas.microsoft.com/office/drawing/2014/main" id="{2A325B48-17C6-3686-E3EC-62A267685B9F}"/>
              </a:ext>
            </a:extLst>
          </p:cNvPr>
          <p:cNvSpPr txBox="1"/>
          <p:nvPr/>
        </p:nvSpPr>
        <p:spPr>
          <a:xfrm>
            <a:off x="1041149" y="2145671"/>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A1AC935D-AE0B-0235-0502-A96E4DE86391}"/>
              </a:ext>
            </a:extLst>
          </p:cNvPr>
          <p:cNvSpPr txBox="1"/>
          <p:nvPr/>
        </p:nvSpPr>
        <p:spPr>
          <a:xfrm>
            <a:off x="949631" y="1887288"/>
            <a:ext cx="7719714" cy="504177"/>
          </a:xfrm>
          <a:prstGeom prst="rect">
            <a:avLst/>
          </a:prstGeom>
          <a:noFill/>
        </p:spPr>
        <p:txBody>
          <a:bodyPr wrap="square">
            <a:spAutoFit/>
          </a:bodyPr>
          <a:lstStyle/>
          <a:p>
            <a:pPr lvl="2" algn="l">
              <a:lnSpc>
                <a:spcPct val="150000"/>
              </a:lnSpc>
            </a:pPr>
            <a:r>
              <a:rPr lang="en-US" sz="2000" dirty="0">
                <a:solidFill>
                  <a:schemeClr val="bg2"/>
                </a:solidFill>
                <a:latin typeface="BentonSans Book" panose="02000404020000020004" pitchFamily="2" charset="77"/>
              </a:rPr>
              <a:t>Refining alumni communications at the College and unit level</a:t>
            </a:r>
          </a:p>
        </p:txBody>
      </p:sp>
      <p:sp>
        <p:nvSpPr>
          <p:cNvPr id="10" name="TextBox 9">
            <a:extLst>
              <a:ext uri="{FF2B5EF4-FFF2-40B4-BE49-F238E27FC236}">
                <a16:creationId xmlns:a16="http://schemas.microsoft.com/office/drawing/2014/main" id="{8C22ABED-0C68-643E-97D0-B554F348E237}"/>
              </a:ext>
            </a:extLst>
          </p:cNvPr>
          <p:cNvSpPr txBox="1"/>
          <p:nvPr/>
        </p:nvSpPr>
        <p:spPr>
          <a:xfrm>
            <a:off x="949631" y="2349286"/>
            <a:ext cx="7743107" cy="504177"/>
          </a:xfrm>
          <a:prstGeom prst="rect">
            <a:avLst/>
          </a:prstGeom>
          <a:noFill/>
        </p:spPr>
        <p:txBody>
          <a:bodyPr wrap="square">
            <a:spAutoFit/>
          </a:bodyPr>
          <a:lstStyle/>
          <a:p>
            <a:pPr lvl="2" algn="l">
              <a:lnSpc>
                <a:spcPct val="150000"/>
              </a:lnSpc>
            </a:pPr>
            <a:r>
              <a:rPr lang="en-US" sz="2000" dirty="0">
                <a:solidFill>
                  <a:schemeClr val="bg2"/>
                </a:solidFill>
                <a:latin typeface="BentonSans Book" panose="02000404020000020004" pitchFamily="2" charset="77"/>
              </a:rPr>
              <a:t>Piloting strategic collaboration with three departments </a:t>
            </a:r>
          </a:p>
        </p:txBody>
      </p:sp>
      <p:sp>
        <p:nvSpPr>
          <p:cNvPr id="12" name="TextBox 11">
            <a:extLst>
              <a:ext uri="{FF2B5EF4-FFF2-40B4-BE49-F238E27FC236}">
                <a16:creationId xmlns:a16="http://schemas.microsoft.com/office/drawing/2014/main" id="{D5859B63-BB84-16F4-DC0E-6F8B1171D290}"/>
              </a:ext>
            </a:extLst>
          </p:cNvPr>
          <p:cNvSpPr txBox="1"/>
          <p:nvPr/>
        </p:nvSpPr>
        <p:spPr>
          <a:xfrm>
            <a:off x="949630" y="3806470"/>
            <a:ext cx="4572000" cy="504177"/>
          </a:xfrm>
          <a:prstGeom prst="rect">
            <a:avLst/>
          </a:prstGeom>
          <a:noFill/>
        </p:spPr>
        <p:txBody>
          <a:bodyPr wrap="square">
            <a:spAutoFit/>
          </a:bodyPr>
          <a:lstStyle/>
          <a:p>
            <a:pPr lvl="2" algn="l">
              <a:lnSpc>
                <a:spcPct val="150000"/>
              </a:lnSpc>
            </a:pPr>
            <a:r>
              <a:rPr lang="en-US" sz="2000" dirty="0">
                <a:solidFill>
                  <a:schemeClr val="bg2"/>
                </a:solidFill>
                <a:latin typeface="BentonSans Book" panose="02000404020000020004" pitchFamily="2" charset="77"/>
                <a:hlinkClick r:id="rId3"/>
              </a:rPr>
              <a:t>College Advancement Hub</a:t>
            </a:r>
            <a:endParaRPr lang="en-US" sz="2000" dirty="0">
              <a:solidFill>
                <a:schemeClr val="bg2"/>
              </a:solidFill>
              <a:latin typeface="BentonSans Book" panose="02000404020000020004" pitchFamily="2" charset="77"/>
            </a:endParaRPr>
          </a:p>
        </p:txBody>
      </p:sp>
      <p:sp>
        <p:nvSpPr>
          <p:cNvPr id="14" name="TextBox 13">
            <a:extLst>
              <a:ext uri="{FF2B5EF4-FFF2-40B4-BE49-F238E27FC236}">
                <a16:creationId xmlns:a16="http://schemas.microsoft.com/office/drawing/2014/main" id="{65B10EA1-7785-8DF5-8516-6955D5199500}"/>
              </a:ext>
            </a:extLst>
          </p:cNvPr>
          <p:cNvSpPr txBox="1"/>
          <p:nvPr/>
        </p:nvSpPr>
        <p:spPr>
          <a:xfrm>
            <a:off x="949631" y="2866067"/>
            <a:ext cx="7469975" cy="504177"/>
          </a:xfrm>
          <a:prstGeom prst="rect">
            <a:avLst/>
          </a:prstGeom>
          <a:noFill/>
        </p:spPr>
        <p:txBody>
          <a:bodyPr wrap="square">
            <a:spAutoFit/>
          </a:bodyPr>
          <a:lstStyle/>
          <a:p>
            <a:pPr lvl="2" algn="l">
              <a:lnSpc>
                <a:spcPct val="150000"/>
              </a:lnSpc>
            </a:pPr>
            <a:r>
              <a:rPr lang="en-US" sz="2000" dirty="0">
                <a:solidFill>
                  <a:schemeClr val="bg2"/>
                </a:solidFill>
                <a:latin typeface="BentonSans Book" panose="02000404020000020004" pitchFamily="2" charset="77"/>
              </a:rPr>
              <a:t>Faculty endowment stewardship and impact reporting</a:t>
            </a:r>
          </a:p>
        </p:txBody>
      </p:sp>
      <p:sp>
        <p:nvSpPr>
          <p:cNvPr id="16" name="TextBox 15">
            <a:extLst>
              <a:ext uri="{FF2B5EF4-FFF2-40B4-BE49-F238E27FC236}">
                <a16:creationId xmlns:a16="http://schemas.microsoft.com/office/drawing/2014/main" id="{68367B79-EA71-A9B5-6CCE-693F47956C57}"/>
              </a:ext>
            </a:extLst>
          </p:cNvPr>
          <p:cNvSpPr txBox="1"/>
          <p:nvPr/>
        </p:nvSpPr>
        <p:spPr>
          <a:xfrm>
            <a:off x="949629" y="3329079"/>
            <a:ext cx="7740903" cy="504177"/>
          </a:xfrm>
          <a:prstGeom prst="rect">
            <a:avLst/>
          </a:prstGeom>
          <a:noFill/>
        </p:spPr>
        <p:txBody>
          <a:bodyPr wrap="square">
            <a:spAutoFit/>
          </a:bodyPr>
          <a:lstStyle/>
          <a:p>
            <a:pPr lvl="2" algn="l">
              <a:lnSpc>
                <a:spcPct val="150000"/>
              </a:lnSpc>
            </a:pPr>
            <a:r>
              <a:rPr lang="en-US" sz="2000" dirty="0">
                <a:solidFill>
                  <a:schemeClr val="bg2"/>
                </a:solidFill>
                <a:latin typeface="BentonSans Book" panose="02000404020000020004" pitchFamily="2" charset="77"/>
              </a:rPr>
              <a:t>Mini-impact updates to complement our annual impact report</a:t>
            </a:r>
          </a:p>
        </p:txBody>
      </p:sp>
      <p:sp>
        <p:nvSpPr>
          <p:cNvPr id="17" name="Google Shape;309;p29">
            <a:extLst>
              <a:ext uri="{FF2B5EF4-FFF2-40B4-BE49-F238E27FC236}">
                <a16:creationId xmlns:a16="http://schemas.microsoft.com/office/drawing/2014/main" id="{1C2AA292-F274-4A1D-C122-79938518DE76}"/>
              </a:ext>
            </a:extLst>
          </p:cNvPr>
          <p:cNvSpPr/>
          <p:nvPr/>
        </p:nvSpPr>
        <p:spPr>
          <a:xfrm>
            <a:off x="474655" y="1554882"/>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8" name="Google Shape;309;p29">
            <a:extLst>
              <a:ext uri="{FF2B5EF4-FFF2-40B4-BE49-F238E27FC236}">
                <a16:creationId xmlns:a16="http://schemas.microsoft.com/office/drawing/2014/main" id="{42D50461-3ACF-0ACE-43F6-B48FD380E781}"/>
              </a:ext>
            </a:extLst>
          </p:cNvPr>
          <p:cNvSpPr/>
          <p:nvPr/>
        </p:nvSpPr>
        <p:spPr>
          <a:xfrm>
            <a:off x="474655" y="2061879"/>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9" name="Google Shape;309;p29">
            <a:extLst>
              <a:ext uri="{FF2B5EF4-FFF2-40B4-BE49-F238E27FC236}">
                <a16:creationId xmlns:a16="http://schemas.microsoft.com/office/drawing/2014/main" id="{E94F6D66-3192-2151-11F8-B22CFB9BD752}"/>
              </a:ext>
            </a:extLst>
          </p:cNvPr>
          <p:cNvSpPr/>
          <p:nvPr/>
        </p:nvSpPr>
        <p:spPr>
          <a:xfrm>
            <a:off x="474654" y="2551782"/>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0" name="Google Shape;309;p29">
            <a:extLst>
              <a:ext uri="{FF2B5EF4-FFF2-40B4-BE49-F238E27FC236}">
                <a16:creationId xmlns:a16="http://schemas.microsoft.com/office/drawing/2014/main" id="{2E61766B-F0F2-571E-7991-85114DB1E1CD}"/>
              </a:ext>
            </a:extLst>
          </p:cNvPr>
          <p:cNvSpPr/>
          <p:nvPr/>
        </p:nvSpPr>
        <p:spPr>
          <a:xfrm>
            <a:off x="471179" y="3029444"/>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1" name="Google Shape;309;p29">
            <a:extLst>
              <a:ext uri="{FF2B5EF4-FFF2-40B4-BE49-F238E27FC236}">
                <a16:creationId xmlns:a16="http://schemas.microsoft.com/office/drawing/2014/main" id="{20E2161D-C3A7-41A7-685C-05D90C4C0662}"/>
              </a:ext>
            </a:extLst>
          </p:cNvPr>
          <p:cNvSpPr/>
          <p:nvPr/>
        </p:nvSpPr>
        <p:spPr>
          <a:xfrm>
            <a:off x="480847" y="3493791"/>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2" name="Google Shape;309;p29">
            <a:extLst>
              <a:ext uri="{FF2B5EF4-FFF2-40B4-BE49-F238E27FC236}">
                <a16:creationId xmlns:a16="http://schemas.microsoft.com/office/drawing/2014/main" id="{7E917C87-81DC-364A-7C27-5F7143DA4AB8}"/>
              </a:ext>
            </a:extLst>
          </p:cNvPr>
          <p:cNvSpPr/>
          <p:nvPr/>
        </p:nvSpPr>
        <p:spPr>
          <a:xfrm>
            <a:off x="480847" y="3958138"/>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8" name="Google Shape;19;p3">
            <a:extLst>
              <a:ext uri="{FF2B5EF4-FFF2-40B4-BE49-F238E27FC236}">
                <a16:creationId xmlns:a16="http://schemas.microsoft.com/office/drawing/2014/main" id="{E86903CF-E832-182F-86BA-E88F52017F41}"/>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2134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2" grpId="0"/>
      <p:bldP spid="14" grpId="0"/>
      <p:bldP spid="16" grpId="0"/>
      <p:bldP spid="17" grpId="0" animBg="1"/>
      <p:bldP spid="18" grpId="0" animBg="1"/>
      <p:bldP spid="19" grpId="0" animBg="1"/>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94228-7885-2617-334E-9CD464827B48}"/>
            </a:ext>
          </a:extLst>
        </p:cNvPr>
        <p:cNvGrpSpPr/>
        <p:nvPr/>
      </p:nvGrpSpPr>
      <p:grpSpPr>
        <a:xfrm>
          <a:off x="0" y="0"/>
          <a:ext cx="0" cy="0"/>
          <a:chOff x="0" y="0"/>
          <a:chExt cx="0" cy="0"/>
        </a:xfrm>
      </p:grpSpPr>
      <p:sp>
        <p:nvSpPr>
          <p:cNvPr id="6" name="Google Shape;160;p22">
            <a:extLst>
              <a:ext uri="{FF2B5EF4-FFF2-40B4-BE49-F238E27FC236}">
                <a16:creationId xmlns:a16="http://schemas.microsoft.com/office/drawing/2014/main" id="{081EA008-AED9-EB9A-ECC2-609725F128E1}"/>
              </a:ext>
            </a:extLst>
          </p:cNvPr>
          <p:cNvSpPr txBox="1">
            <a:spLocks/>
          </p:cNvSpPr>
          <p:nvPr/>
        </p:nvSpPr>
        <p:spPr>
          <a:xfrm>
            <a:off x="949629" y="1075762"/>
            <a:ext cx="7980969" cy="535200"/>
          </a:xfrm>
          <a:prstGeom prst="rect">
            <a:avLst/>
          </a:prstGeom>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spc="-12" dirty="0">
                <a:solidFill>
                  <a:schemeClr val="bg2"/>
                </a:solidFill>
                <a:latin typeface="BentonSans Book" panose="02000404020000020004" pitchFamily="2" charset="77"/>
                <a:ea typeface="Cabinet Grotesk" pitchFamily="34" charset="-122"/>
                <a:cs typeface="Cabinet Grotesk" pitchFamily="34" charset="-120"/>
              </a:rPr>
              <a:t>Enhance your giving pages and lean into crowdfunding opportunities</a:t>
            </a:r>
          </a:p>
        </p:txBody>
      </p:sp>
      <p:sp>
        <p:nvSpPr>
          <p:cNvPr id="7" name="Google Shape;159;p22">
            <a:extLst>
              <a:ext uri="{FF2B5EF4-FFF2-40B4-BE49-F238E27FC236}">
                <a16:creationId xmlns:a16="http://schemas.microsoft.com/office/drawing/2014/main" id="{533C70D0-3E78-69FF-E5D8-17972E50B774}"/>
              </a:ext>
            </a:extLst>
          </p:cNvPr>
          <p:cNvSpPr txBox="1">
            <a:spLocks/>
          </p:cNvSpPr>
          <p:nvPr/>
        </p:nvSpPr>
        <p:spPr>
          <a:xfrm>
            <a:off x="584609" y="408069"/>
            <a:ext cx="5868442"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Recap: How You Can Help</a:t>
            </a:r>
          </a:p>
          <a:p>
            <a:endParaRPr lang="en-GB" sz="2600" dirty="0">
              <a:solidFill>
                <a:srgbClr val="990000"/>
              </a:solidFill>
              <a:latin typeface="Georgia" panose="02040502050405020303" pitchFamily="18" charset="0"/>
            </a:endParaRPr>
          </a:p>
        </p:txBody>
      </p:sp>
      <p:sp>
        <p:nvSpPr>
          <p:cNvPr id="3" name="TextBox 2">
            <a:extLst>
              <a:ext uri="{FF2B5EF4-FFF2-40B4-BE49-F238E27FC236}">
                <a16:creationId xmlns:a16="http://schemas.microsoft.com/office/drawing/2014/main" id="{A9E93101-E9AE-1875-A4F5-D313F65FB8FC}"/>
              </a:ext>
            </a:extLst>
          </p:cNvPr>
          <p:cNvSpPr txBox="1"/>
          <p:nvPr/>
        </p:nvSpPr>
        <p:spPr>
          <a:xfrm>
            <a:off x="1041149" y="2145671"/>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417A05E3-4D4B-1EA3-B2B6-27E9422B2BDB}"/>
              </a:ext>
            </a:extLst>
          </p:cNvPr>
          <p:cNvSpPr txBox="1"/>
          <p:nvPr/>
        </p:nvSpPr>
        <p:spPr>
          <a:xfrm>
            <a:off x="949628" y="1575167"/>
            <a:ext cx="7469975" cy="369332"/>
          </a:xfrm>
          <a:prstGeom prst="rect">
            <a:avLst/>
          </a:prstGeom>
          <a:noFill/>
        </p:spPr>
        <p:txBody>
          <a:bodyPr wrap="square">
            <a:spAutoFit/>
          </a:bodyPr>
          <a:lstStyle/>
          <a:p>
            <a:r>
              <a:rPr lang="en-US" sz="1800" spc="-12" dirty="0">
                <a:solidFill>
                  <a:schemeClr val="bg2"/>
                </a:solidFill>
                <a:latin typeface="BentonSans Book" panose="02000404020000020004" pitchFamily="2" charset="77"/>
                <a:ea typeface="Cabinet Grotesk" pitchFamily="34" charset="-122"/>
                <a:cs typeface="Cabinet Grotesk" pitchFamily="34" charset="-120"/>
              </a:rPr>
              <a:t>Craft personalized &amp; meaningful donor-centered acknowledgments</a:t>
            </a:r>
          </a:p>
        </p:txBody>
      </p:sp>
      <p:sp>
        <p:nvSpPr>
          <p:cNvPr id="10" name="TextBox 9">
            <a:extLst>
              <a:ext uri="{FF2B5EF4-FFF2-40B4-BE49-F238E27FC236}">
                <a16:creationId xmlns:a16="http://schemas.microsoft.com/office/drawing/2014/main" id="{1E0411BF-3BD6-F0BC-3C9D-721A60A1E841}"/>
              </a:ext>
            </a:extLst>
          </p:cNvPr>
          <p:cNvSpPr txBox="1"/>
          <p:nvPr/>
        </p:nvSpPr>
        <p:spPr>
          <a:xfrm>
            <a:off x="949629" y="2078972"/>
            <a:ext cx="7743107" cy="369332"/>
          </a:xfrm>
          <a:prstGeom prst="rect">
            <a:avLst/>
          </a:prstGeom>
          <a:noFill/>
        </p:spPr>
        <p:txBody>
          <a:bodyPr wrap="square">
            <a:spAutoFit/>
          </a:bodyPr>
          <a:lstStyle/>
          <a:p>
            <a:r>
              <a:rPr lang="en-US" sz="1800" spc="-12" dirty="0">
                <a:solidFill>
                  <a:schemeClr val="bg2"/>
                </a:solidFill>
                <a:latin typeface="BentonSans Book" panose="02000404020000020004" pitchFamily="2" charset="77"/>
                <a:ea typeface="Cambria" panose="02040503050406030204" pitchFamily="18" charset="0"/>
                <a:cs typeface="Cabinet Grotesk" pitchFamily="34" charset="-120"/>
              </a:rPr>
              <a:t>Send us your impact updates</a:t>
            </a:r>
          </a:p>
        </p:txBody>
      </p:sp>
      <p:sp>
        <p:nvSpPr>
          <p:cNvPr id="12" name="TextBox 11">
            <a:extLst>
              <a:ext uri="{FF2B5EF4-FFF2-40B4-BE49-F238E27FC236}">
                <a16:creationId xmlns:a16="http://schemas.microsoft.com/office/drawing/2014/main" id="{2C62A7B3-1002-D057-C791-81B71BD1F178}"/>
              </a:ext>
            </a:extLst>
          </p:cNvPr>
          <p:cNvSpPr txBox="1"/>
          <p:nvPr/>
        </p:nvSpPr>
        <p:spPr>
          <a:xfrm>
            <a:off x="949629" y="3995368"/>
            <a:ext cx="7743107" cy="646331"/>
          </a:xfrm>
          <a:prstGeom prst="rect">
            <a:avLst/>
          </a:prstGeom>
          <a:noFill/>
        </p:spPr>
        <p:txBody>
          <a:bodyPr wrap="square">
            <a:spAutoFit/>
          </a:bodyPr>
          <a:lstStyle/>
          <a:p>
            <a:r>
              <a:rPr lang="en-US" sz="1800" spc="-12" dirty="0">
                <a:solidFill>
                  <a:schemeClr val="bg2"/>
                </a:solidFill>
                <a:latin typeface="BentonSans Book" panose="02000404020000020004" pitchFamily="2" charset="77"/>
                <a:ea typeface="Cambria" panose="02040503050406030204" pitchFamily="18" charset="0"/>
              </a:rPr>
              <a:t>Help us improve alumni contact information and let us know when you engage alumni  </a:t>
            </a:r>
          </a:p>
        </p:txBody>
      </p:sp>
      <p:sp>
        <p:nvSpPr>
          <p:cNvPr id="14" name="TextBox 13">
            <a:extLst>
              <a:ext uri="{FF2B5EF4-FFF2-40B4-BE49-F238E27FC236}">
                <a16:creationId xmlns:a16="http://schemas.microsoft.com/office/drawing/2014/main" id="{E9F9338A-B015-3D09-FBAA-C2CCEDC4D930}"/>
              </a:ext>
            </a:extLst>
          </p:cNvPr>
          <p:cNvSpPr txBox="1"/>
          <p:nvPr/>
        </p:nvSpPr>
        <p:spPr>
          <a:xfrm>
            <a:off x="949629" y="2554523"/>
            <a:ext cx="7469975" cy="369332"/>
          </a:xfrm>
          <a:prstGeom prst="rect">
            <a:avLst/>
          </a:prstGeom>
          <a:noFill/>
        </p:spPr>
        <p:txBody>
          <a:bodyPr wrap="square">
            <a:spAutoFit/>
          </a:bodyPr>
          <a:lstStyle/>
          <a:p>
            <a:r>
              <a:rPr lang="en-US" sz="1800" spc="-12" dirty="0">
                <a:solidFill>
                  <a:schemeClr val="bg2"/>
                </a:solidFill>
                <a:latin typeface="BentonSans Book" panose="02000404020000020004" pitchFamily="2" charset="77"/>
                <a:ea typeface="Cambria" panose="02040503050406030204" pitchFamily="18" charset="0"/>
                <a:cs typeface="Cabinet Grotesk" pitchFamily="34" charset="-120"/>
              </a:rPr>
              <a:t>Strategically prioritize alumni engagement efforts</a:t>
            </a:r>
          </a:p>
        </p:txBody>
      </p:sp>
      <p:sp>
        <p:nvSpPr>
          <p:cNvPr id="16" name="TextBox 15">
            <a:extLst>
              <a:ext uri="{FF2B5EF4-FFF2-40B4-BE49-F238E27FC236}">
                <a16:creationId xmlns:a16="http://schemas.microsoft.com/office/drawing/2014/main" id="{E38FC0B9-68CA-FF6E-428E-1D1A213BF329}"/>
              </a:ext>
            </a:extLst>
          </p:cNvPr>
          <p:cNvSpPr txBox="1"/>
          <p:nvPr/>
        </p:nvSpPr>
        <p:spPr>
          <a:xfrm>
            <a:off x="949629" y="3030074"/>
            <a:ext cx="7208718" cy="369332"/>
          </a:xfrm>
          <a:prstGeom prst="rect">
            <a:avLst/>
          </a:prstGeom>
          <a:noFill/>
        </p:spPr>
        <p:txBody>
          <a:bodyPr wrap="square">
            <a:spAutoFit/>
          </a:bodyPr>
          <a:lstStyle/>
          <a:p>
            <a:r>
              <a:rPr lang="en-US" sz="1800" spc="-12" dirty="0">
                <a:solidFill>
                  <a:schemeClr val="bg2"/>
                </a:solidFill>
                <a:latin typeface="BentonSans Book" panose="02000404020000020004" pitchFamily="2" charset="77"/>
                <a:ea typeface="Cambria" panose="02040503050406030204" pitchFamily="18" charset="0"/>
              </a:rPr>
              <a:t>Craft a warm cover letter for endowment stewardship efforts</a:t>
            </a:r>
          </a:p>
        </p:txBody>
      </p:sp>
      <p:sp>
        <p:nvSpPr>
          <p:cNvPr id="17" name="Google Shape;309;p29">
            <a:extLst>
              <a:ext uri="{FF2B5EF4-FFF2-40B4-BE49-F238E27FC236}">
                <a16:creationId xmlns:a16="http://schemas.microsoft.com/office/drawing/2014/main" id="{5BF3514C-400B-2FCD-9356-DE6C0EABCB79}"/>
              </a:ext>
            </a:extLst>
          </p:cNvPr>
          <p:cNvSpPr/>
          <p:nvPr/>
        </p:nvSpPr>
        <p:spPr>
          <a:xfrm>
            <a:off x="471690" y="1198524"/>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8" name="Google Shape;309;p29">
            <a:extLst>
              <a:ext uri="{FF2B5EF4-FFF2-40B4-BE49-F238E27FC236}">
                <a16:creationId xmlns:a16="http://schemas.microsoft.com/office/drawing/2014/main" id="{C494CA4B-2C81-B7E2-8BDA-481E31DA1551}"/>
              </a:ext>
            </a:extLst>
          </p:cNvPr>
          <p:cNvSpPr/>
          <p:nvPr/>
        </p:nvSpPr>
        <p:spPr>
          <a:xfrm>
            <a:off x="478823" y="1666593"/>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9" name="Google Shape;309;p29">
            <a:extLst>
              <a:ext uri="{FF2B5EF4-FFF2-40B4-BE49-F238E27FC236}">
                <a16:creationId xmlns:a16="http://schemas.microsoft.com/office/drawing/2014/main" id="{4D6C3C98-4A39-B9BE-A479-59DFB79798E3}"/>
              </a:ext>
            </a:extLst>
          </p:cNvPr>
          <p:cNvSpPr/>
          <p:nvPr/>
        </p:nvSpPr>
        <p:spPr>
          <a:xfrm>
            <a:off x="471177" y="2166510"/>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0" name="Google Shape;309;p29">
            <a:extLst>
              <a:ext uri="{FF2B5EF4-FFF2-40B4-BE49-F238E27FC236}">
                <a16:creationId xmlns:a16="http://schemas.microsoft.com/office/drawing/2014/main" id="{1CD6612C-984A-E16D-9AF0-8ED4A3FF9334}"/>
              </a:ext>
            </a:extLst>
          </p:cNvPr>
          <p:cNvSpPr/>
          <p:nvPr/>
        </p:nvSpPr>
        <p:spPr>
          <a:xfrm>
            <a:off x="479517" y="2612088"/>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1" name="Google Shape;309;p29">
            <a:extLst>
              <a:ext uri="{FF2B5EF4-FFF2-40B4-BE49-F238E27FC236}">
                <a16:creationId xmlns:a16="http://schemas.microsoft.com/office/drawing/2014/main" id="{26F0E907-33E1-85B3-96BA-9DB5F8BC137F}"/>
              </a:ext>
            </a:extLst>
          </p:cNvPr>
          <p:cNvSpPr/>
          <p:nvPr/>
        </p:nvSpPr>
        <p:spPr>
          <a:xfrm>
            <a:off x="478823" y="3112005"/>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22" name="Google Shape;309;p29">
            <a:extLst>
              <a:ext uri="{FF2B5EF4-FFF2-40B4-BE49-F238E27FC236}">
                <a16:creationId xmlns:a16="http://schemas.microsoft.com/office/drawing/2014/main" id="{E226A97B-BC47-08E0-63C0-5ABC29F96412}"/>
              </a:ext>
            </a:extLst>
          </p:cNvPr>
          <p:cNvSpPr/>
          <p:nvPr/>
        </p:nvSpPr>
        <p:spPr>
          <a:xfrm>
            <a:off x="479517" y="3620760"/>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4" name="Google Shape;309;p29">
            <a:extLst>
              <a:ext uri="{FF2B5EF4-FFF2-40B4-BE49-F238E27FC236}">
                <a16:creationId xmlns:a16="http://schemas.microsoft.com/office/drawing/2014/main" id="{36973378-00B9-A154-94E3-9AD34FB14B7A}"/>
              </a:ext>
            </a:extLst>
          </p:cNvPr>
          <p:cNvSpPr/>
          <p:nvPr/>
        </p:nvSpPr>
        <p:spPr>
          <a:xfrm>
            <a:off x="478823" y="4062616"/>
            <a:ext cx="207525" cy="187371"/>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9" name="TextBox 8">
            <a:extLst>
              <a:ext uri="{FF2B5EF4-FFF2-40B4-BE49-F238E27FC236}">
                <a16:creationId xmlns:a16="http://schemas.microsoft.com/office/drawing/2014/main" id="{527A8736-1946-98E4-1B51-6B0F8E36C3A6}"/>
              </a:ext>
            </a:extLst>
          </p:cNvPr>
          <p:cNvSpPr txBox="1"/>
          <p:nvPr/>
        </p:nvSpPr>
        <p:spPr>
          <a:xfrm>
            <a:off x="949629" y="3529779"/>
            <a:ext cx="4572000" cy="369332"/>
          </a:xfrm>
          <a:prstGeom prst="rect">
            <a:avLst/>
          </a:prstGeom>
          <a:noFill/>
        </p:spPr>
        <p:txBody>
          <a:bodyPr wrap="square">
            <a:spAutoFit/>
          </a:bodyPr>
          <a:lstStyle/>
          <a:p>
            <a:r>
              <a:rPr lang="en-US" sz="1800" spc="-12" dirty="0">
                <a:solidFill>
                  <a:schemeClr val="bg2"/>
                </a:solidFill>
                <a:latin typeface="BentonSans Book" panose="02000404020000020004" pitchFamily="2" charset="77"/>
                <a:ea typeface="Cambria" panose="02040503050406030204" pitchFamily="18" charset="0"/>
              </a:rPr>
              <a:t>Nominate alumni for awards </a:t>
            </a:r>
          </a:p>
        </p:txBody>
      </p:sp>
      <p:sp>
        <p:nvSpPr>
          <p:cNvPr id="8" name="Google Shape;19;p3">
            <a:extLst>
              <a:ext uri="{FF2B5EF4-FFF2-40B4-BE49-F238E27FC236}">
                <a16:creationId xmlns:a16="http://schemas.microsoft.com/office/drawing/2014/main" id="{550C48A2-8100-C266-FE37-DF8B84778A5D}"/>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13345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2" grpId="0"/>
      <p:bldP spid="14" grpId="0"/>
      <p:bldP spid="16" grpId="0"/>
      <p:bldP spid="17" grpId="0" animBg="1"/>
      <p:bldP spid="18" grpId="0" animBg="1"/>
      <p:bldP spid="19" grpId="0" animBg="1"/>
      <p:bldP spid="20" grpId="0" animBg="1"/>
      <p:bldP spid="21" grpId="0" animBg="1"/>
      <p:bldP spid="22" grpId="0" animBg="1"/>
      <p:bldP spid="4"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5;p35">
            <a:extLst>
              <a:ext uri="{FF2B5EF4-FFF2-40B4-BE49-F238E27FC236}">
                <a16:creationId xmlns:a16="http://schemas.microsoft.com/office/drawing/2014/main" id="{8D5D6BF5-0453-5A0B-E6DB-6BE9A2E2ED5F}"/>
              </a:ext>
            </a:extLst>
          </p:cNvPr>
          <p:cNvSpPr txBox="1">
            <a:spLocks/>
          </p:cNvSpPr>
          <p:nvPr/>
        </p:nvSpPr>
        <p:spPr>
          <a:xfrm>
            <a:off x="4868689" y="3111334"/>
            <a:ext cx="4275311" cy="53778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880"/>
              </a:lnSpc>
            </a:pPr>
            <a:r>
              <a:rPr lang="en-GB" sz="1800" b="1" dirty="0" err="1">
                <a:solidFill>
                  <a:schemeClr val="tx1"/>
                </a:solidFill>
                <a:latin typeface="BentonSans Book" panose="02000404020000020004" pitchFamily="2" charset="77"/>
              </a:rPr>
              <a:t>college.indiana.edu</a:t>
            </a:r>
            <a:r>
              <a:rPr lang="en-GB" sz="1800" b="1" dirty="0">
                <a:solidFill>
                  <a:schemeClr val="tx1"/>
                </a:solidFill>
                <a:latin typeface="BentonSans Book" panose="02000404020000020004" pitchFamily="2" charset="77"/>
              </a:rPr>
              <a:t>/alumni-giving</a:t>
            </a:r>
            <a:endParaRPr lang="en-GB" sz="1800" dirty="0">
              <a:solidFill>
                <a:schemeClr val="tx1"/>
              </a:solidFill>
              <a:latin typeface="BentonSans Book" panose="02000404020000020004" pitchFamily="2" charset="77"/>
            </a:endParaRPr>
          </a:p>
        </p:txBody>
      </p:sp>
      <p:sp>
        <p:nvSpPr>
          <p:cNvPr id="3" name="TextBox 2">
            <a:extLst>
              <a:ext uri="{FF2B5EF4-FFF2-40B4-BE49-F238E27FC236}">
                <a16:creationId xmlns:a16="http://schemas.microsoft.com/office/drawing/2014/main" id="{38E26EB8-0782-7075-F698-D0EDCC60C65E}"/>
              </a:ext>
            </a:extLst>
          </p:cNvPr>
          <p:cNvSpPr txBox="1"/>
          <p:nvPr/>
        </p:nvSpPr>
        <p:spPr>
          <a:xfrm>
            <a:off x="6780810" y="2493818"/>
            <a:ext cx="0" cy="0"/>
          </a:xfrm>
          <a:prstGeom prst="rect">
            <a:avLst/>
          </a:prstGeom>
        </p:spPr>
        <p:txBody>
          <a:bodyPr spcFirstLastPara="1" wrap="none" lIns="91425" tIns="91425" rIns="91425" bIns="91425" rtlCol="0" anchor="t" anchorCtr="0">
            <a:noAutofit/>
          </a:bodyPr>
          <a:lstStyle/>
          <a:p>
            <a:pPr algn="l"/>
            <a:endParaRPr lang="en-US" sz="2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59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22">
            <a:extLst>
              <a:ext uri="{FF2B5EF4-FFF2-40B4-BE49-F238E27FC236}">
                <a16:creationId xmlns:a16="http://schemas.microsoft.com/office/drawing/2014/main" id="{20E7316B-5730-ACEA-17D5-81ECCA2922D9}"/>
              </a:ext>
            </a:extLst>
          </p:cNvPr>
          <p:cNvSpPr txBox="1">
            <a:spLocks/>
          </p:cNvSpPr>
          <p:nvPr/>
        </p:nvSpPr>
        <p:spPr>
          <a:xfrm>
            <a:off x="595820" y="540766"/>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Last Year’s Points of Pride</a:t>
            </a:r>
          </a:p>
        </p:txBody>
      </p:sp>
      <p:sp>
        <p:nvSpPr>
          <p:cNvPr id="9" name="Google Shape;310;p29">
            <a:extLst>
              <a:ext uri="{FF2B5EF4-FFF2-40B4-BE49-F238E27FC236}">
                <a16:creationId xmlns:a16="http://schemas.microsoft.com/office/drawing/2014/main" id="{4B4A17D2-4D61-E5ED-E798-CE706AD24FAD}"/>
              </a:ext>
            </a:extLst>
          </p:cNvPr>
          <p:cNvSpPr txBox="1">
            <a:spLocks/>
          </p:cNvSpPr>
          <p:nvPr/>
        </p:nvSpPr>
        <p:spPr>
          <a:xfrm>
            <a:off x="1181927" y="1443462"/>
            <a:ext cx="2832900" cy="6261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Launched the College’s first impact report.</a:t>
            </a:r>
          </a:p>
        </p:txBody>
      </p:sp>
      <p:sp>
        <p:nvSpPr>
          <p:cNvPr id="15" name="Google Shape;312;p29">
            <a:extLst>
              <a:ext uri="{FF2B5EF4-FFF2-40B4-BE49-F238E27FC236}">
                <a16:creationId xmlns:a16="http://schemas.microsoft.com/office/drawing/2014/main" id="{623D9325-A911-20AE-CA8F-4199EE73A5E6}"/>
              </a:ext>
            </a:extLst>
          </p:cNvPr>
          <p:cNvSpPr txBox="1">
            <a:spLocks/>
          </p:cNvSpPr>
          <p:nvPr/>
        </p:nvSpPr>
        <p:spPr>
          <a:xfrm>
            <a:off x="1181927" y="3231854"/>
            <a:ext cx="2832900" cy="4170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Most successful IU Day ever! </a:t>
            </a:r>
          </a:p>
        </p:txBody>
      </p:sp>
      <p:sp>
        <p:nvSpPr>
          <p:cNvPr id="20" name="Google Shape;316;p29">
            <a:extLst>
              <a:ext uri="{FF2B5EF4-FFF2-40B4-BE49-F238E27FC236}">
                <a16:creationId xmlns:a16="http://schemas.microsoft.com/office/drawing/2014/main" id="{F3010868-7B2F-C5FB-4219-85E1A1B7B70F}"/>
              </a:ext>
            </a:extLst>
          </p:cNvPr>
          <p:cNvSpPr txBox="1">
            <a:spLocks/>
          </p:cNvSpPr>
          <p:nvPr/>
        </p:nvSpPr>
        <p:spPr>
          <a:xfrm>
            <a:off x="5129173" y="1622332"/>
            <a:ext cx="3433952" cy="8429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Deep dive education sessions on donor stewardship, alumni communications, and annual giving.</a:t>
            </a:r>
          </a:p>
        </p:txBody>
      </p:sp>
      <p:sp>
        <p:nvSpPr>
          <p:cNvPr id="6" name="Google Shape;316;p29">
            <a:extLst>
              <a:ext uri="{FF2B5EF4-FFF2-40B4-BE49-F238E27FC236}">
                <a16:creationId xmlns:a16="http://schemas.microsoft.com/office/drawing/2014/main" id="{402D7798-C683-F3C1-6EC2-0AA08A812313}"/>
              </a:ext>
            </a:extLst>
          </p:cNvPr>
          <p:cNvSpPr txBox="1">
            <a:spLocks/>
          </p:cNvSpPr>
          <p:nvPr/>
        </p:nvSpPr>
        <p:spPr>
          <a:xfrm>
            <a:off x="5129173" y="3103421"/>
            <a:ext cx="3433952" cy="8429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Surpassed fundraising target – over $27 million committed from more than 4,500 donors! </a:t>
            </a:r>
          </a:p>
        </p:txBody>
      </p:sp>
      <p:sp>
        <p:nvSpPr>
          <p:cNvPr id="7" name="Google Shape;309;p29">
            <a:extLst>
              <a:ext uri="{FF2B5EF4-FFF2-40B4-BE49-F238E27FC236}">
                <a16:creationId xmlns:a16="http://schemas.microsoft.com/office/drawing/2014/main" id="{7E3EB45D-6C1A-0617-2819-768AC756CFDC}"/>
              </a:ext>
            </a:extLst>
          </p:cNvPr>
          <p:cNvSpPr/>
          <p:nvPr/>
        </p:nvSpPr>
        <p:spPr>
          <a:xfrm>
            <a:off x="756161" y="1553636"/>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0" name="Google Shape;309;p29">
            <a:extLst>
              <a:ext uri="{FF2B5EF4-FFF2-40B4-BE49-F238E27FC236}">
                <a16:creationId xmlns:a16="http://schemas.microsoft.com/office/drawing/2014/main" id="{6529AFF4-44BA-C865-02B2-B394E02151A1}"/>
              </a:ext>
            </a:extLst>
          </p:cNvPr>
          <p:cNvSpPr/>
          <p:nvPr/>
        </p:nvSpPr>
        <p:spPr>
          <a:xfrm>
            <a:off x="756161" y="2468758"/>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1" name="Google Shape;309;p29">
            <a:extLst>
              <a:ext uri="{FF2B5EF4-FFF2-40B4-BE49-F238E27FC236}">
                <a16:creationId xmlns:a16="http://schemas.microsoft.com/office/drawing/2014/main" id="{007950C6-DEF7-42C1-57DF-AA0F9C67695E}"/>
              </a:ext>
            </a:extLst>
          </p:cNvPr>
          <p:cNvSpPr/>
          <p:nvPr/>
        </p:nvSpPr>
        <p:spPr>
          <a:xfrm>
            <a:off x="4768263" y="3184480"/>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3" name="Google Shape;309;p29">
            <a:extLst>
              <a:ext uri="{FF2B5EF4-FFF2-40B4-BE49-F238E27FC236}">
                <a16:creationId xmlns:a16="http://schemas.microsoft.com/office/drawing/2014/main" id="{B5661440-2DF0-C8FD-F67E-11D2B95D8369}"/>
              </a:ext>
            </a:extLst>
          </p:cNvPr>
          <p:cNvSpPr/>
          <p:nvPr/>
        </p:nvSpPr>
        <p:spPr>
          <a:xfrm>
            <a:off x="4768263" y="1730721"/>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5" name="Google Shape;309;p29">
            <a:extLst>
              <a:ext uri="{FF2B5EF4-FFF2-40B4-BE49-F238E27FC236}">
                <a16:creationId xmlns:a16="http://schemas.microsoft.com/office/drawing/2014/main" id="{95358007-F5DB-E4B6-CEF0-85B80D5CFA7E}"/>
              </a:ext>
            </a:extLst>
          </p:cNvPr>
          <p:cNvSpPr/>
          <p:nvPr/>
        </p:nvSpPr>
        <p:spPr>
          <a:xfrm>
            <a:off x="756161" y="3334791"/>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6" name="Google Shape;312;p29">
            <a:extLst>
              <a:ext uri="{FF2B5EF4-FFF2-40B4-BE49-F238E27FC236}">
                <a16:creationId xmlns:a16="http://schemas.microsoft.com/office/drawing/2014/main" id="{06DF1A6D-7795-0ACD-B836-327FB30D4E6E}"/>
              </a:ext>
            </a:extLst>
          </p:cNvPr>
          <p:cNvSpPr txBox="1">
            <a:spLocks/>
          </p:cNvSpPr>
          <p:nvPr/>
        </p:nvSpPr>
        <p:spPr>
          <a:xfrm>
            <a:off x="1181927" y="2361286"/>
            <a:ext cx="2832900" cy="4170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Advancement quarterly.</a:t>
            </a:r>
          </a:p>
        </p:txBody>
      </p:sp>
      <p:sp>
        <p:nvSpPr>
          <p:cNvPr id="8" name="Google Shape;19;p3">
            <a:extLst>
              <a:ext uri="{FF2B5EF4-FFF2-40B4-BE49-F238E27FC236}">
                <a16:creationId xmlns:a16="http://schemas.microsoft.com/office/drawing/2014/main" id="{904BE707-F794-33B5-31BC-DD13A9DE6D50}"/>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15282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6" grpId="0"/>
      <p:bldP spid="7" grpId="0" animBg="1"/>
      <p:bldP spid="10" grpId="0" animBg="1"/>
      <p:bldP spid="11" grpId="0" animBg="1"/>
      <p:bldP spid="13" grpId="0" animBg="1"/>
      <p:bldP spid="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p3">
            <a:extLst>
              <a:ext uri="{FF2B5EF4-FFF2-40B4-BE49-F238E27FC236}">
                <a16:creationId xmlns:a16="http://schemas.microsoft.com/office/drawing/2014/main" id="{C5678C3B-0A8E-8462-0F55-7B8085E36C7A}"/>
              </a:ext>
            </a:extLst>
          </p:cNvPr>
          <p:cNvSpPr txBox="1">
            <a:spLocks/>
          </p:cNvSpPr>
          <p:nvPr/>
        </p:nvSpPr>
        <p:spPr>
          <a:xfrm>
            <a:off x="363354" y="2783604"/>
            <a:ext cx="6517506" cy="620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lnSpc>
                <a:spcPts val="2500"/>
              </a:lnSpc>
            </a:pPr>
            <a:r>
              <a:rPr lang="en-US" sz="2200" b="0" i="0" spc="200" baseline="0" dirty="0">
                <a:solidFill>
                  <a:schemeClr val="tx1"/>
                </a:solidFill>
                <a:latin typeface="BentonSans Book" panose="02000404020000020004" pitchFamily="2" charset="77"/>
              </a:rPr>
              <a:t>How would you define a donor-centered fundraising culture?</a:t>
            </a:r>
          </a:p>
        </p:txBody>
      </p:sp>
      <p:sp>
        <p:nvSpPr>
          <p:cNvPr id="6" name="Google Shape;18;p3">
            <a:extLst>
              <a:ext uri="{FF2B5EF4-FFF2-40B4-BE49-F238E27FC236}">
                <a16:creationId xmlns:a16="http://schemas.microsoft.com/office/drawing/2014/main" id="{2D8FB118-4F0F-35E1-8F80-2AE845BA0129}"/>
              </a:ext>
            </a:extLst>
          </p:cNvPr>
          <p:cNvSpPr txBox="1">
            <a:spLocks/>
          </p:cNvSpPr>
          <p:nvPr/>
        </p:nvSpPr>
        <p:spPr>
          <a:xfrm>
            <a:off x="480001" y="1957767"/>
            <a:ext cx="7673833" cy="82583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ts val="8600"/>
              </a:lnSpc>
              <a:spcBef>
                <a:spcPts val="0"/>
              </a:spcBef>
              <a:spcAft>
                <a:spcPts val="0"/>
              </a:spcAft>
              <a:buClr>
                <a:schemeClr val="dk2"/>
              </a:buClr>
              <a:buSzPts val="4200"/>
              <a:buFont typeface="Source Sans Pro"/>
              <a:buNone/>
              <a:defRPr sz="4800" b="1" i="0" u="none" strike="noStrike" cap="none" spc="200" baseline="0">
                <a:solidFill>
                  <a:srgbClr val="990000"/>
                </a:solidFill>
                <a:latin typeface="BentonSansCond Black" panose="02000606040000020004" pitchFamily="2" charset="77"/>
                <a:ea typeface="Source Sans Pro"/>
                <a:cs typeface="Source Sans Pro"/>
                <a:sym typeface="Source Sans Pro"/>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nSpc>
                <a:spcPts val="5000"/>
              </a:lnSpc>
            </a:pPr>
            <a:r>
              <a:rPr lang="en-US" sz="4000" spc="350" dirty="0">
                <a:solidFill>
                  <a:schemeClr val="tx1"/>
                </a:solidFill>
              </a:rPr>
              <a:t>Donor-Centered Fundraising</a:t>
            </a:r>
          </a:p>
        </p:txBody>
      </p:sp>
    </p:spTree>
    <p:extLst>
      <p:ext uri="{BB962C8B-B14F-4D97-AF65-F5344CB8AC3E}">
        <p14:creationId xmlns:p14="http://schemas.microsoft.com/office/powerpoint/2010/main" val="147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22">
            <a:extLst>
              <a:ext uri="{FF2B5EF4-FFF2-40B4-BE49-F238E27FC236}">
                <a16:creationId xmlns:a16="http://schemas.microsoft.com/office/drawing/2014/main" id="{20E7316B-5730-ACEA-17D5-81ECCA2922D9}"/>
              </a:ext>
            </a:extLst>
          </p:cNvPr>
          <p:cNvSpPr txBox="1">
            <a:spLocks/>
          </p:cNvSpPr>
          <p:nvPr/>
        </p:nvSpPr>
        <p:spPr>
          <a:xfrm>
            <a:off x="422399" y="567588"/>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Donor-</a:t>
            </a:r>
            <a:r>
              <a:rPr lang="en-GB" sz="3200" dirty="0" err="1">
                <a:solidFill>
                  <a:srgbClr val="990000"/>
                </a:solidFill>
                <a:latin typeface="BentonSans Book" panose="02000404020000020004" pitchFamily="2" charset="77"/>
              </a:rPr>
              <a:t>Centered</a:t>
            </a:r>
            <a:r>
              <a:rPr lang="en-GB" sz="3200" dirty="0">
                <a:solidFill>
                  <a:srgbClr val="990000"/>
                </a:solidFill>
                <a:latin typeface="BentonSans Book" panose="02000404020000020004" pitchFamily="2" charset="77"/>
              </a:rPr>
              <a:t> Fundraising</a:t>
            </a:r>
          </a:p>
        </p:txBody>
      </p:sp>
      <p:sp>
        <p:nvSpPr>
          <p:cNvPr id="15" name="Google Shape;312;p29">
            <a:extLst>
              <a:ext uri="{FF2B5EF4-FFF2-40B4-BE49-F238E27FC236}">
                <a16:creationId xmlns:a16="http://schemas.microsoft.com/office/drawing/2014/main" id="{623D9325-A911-20AE-CA8F-4199EE73A5E6}"/>
              </a:ext>
            </a:extLst>
          </p:cNvPr>
          <p:cNvSpPr txBox="1">
            <a:spLocks/>
          </p:cNvSpPr>
          <p:nvPr/>
        </p:nvSpPr>
        <p:spPr>
          <a:xfrm>
            <a:off x="1226549" y="2963868"/>
            <a:ext cx="6918968" cy="5045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Identify what donors want to accomplish through philanthropy.</a:t>
            </a:r>
          </a:p>
        </p:txBody>
      </p:sp>
      <p:sp>
        <p:nvSpPr>
          <p:cNvPr id="17" name="Google Shape;314;p29">
            <a:extLst>
              <a:ext uri="{FF2B5EF4-FFF2-40B4-BE49-F238E27FC236}">
                <a16:creationId xmlns:a16="http://schemas.microsoft.com/office/drawing/2014/main" id="{CCD55E4E-2034-7A36-50D4-41FDE726EDBC}"/>
              </a:ext>
            </a:extLst>
          </p:cNvPr>
          <p:cNvSpPr txBox="1">
            <a:spLocks/>
          </p:cNvSpPr>
          <p:nvPr/>
        </p:nvSpPr>
        <p:spPr>
          <a:xfrm>
            <a:off x="1226549" y="3651602"/>
            <a:ext cx="6792844" cy="72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Donor-</a:t>
            </a:r>
            <a:r>
              <a:rPr lang="en-GB" sz="1800" dirty="0" err="1">
                <a:solidFill>
                  <a:schemeClr val="bg2"/>
                </a:solidFill>
                <a:latin typeface="BentonSans Book" panose="02000404020000020004" pitchFamily="2" charset="77"/>
              </a:rPr>
              <a:t>centered</a:t>
            </a:r>
            <a:r>
              <a:rPr lang="en-GB" sz="1800" dirty="0">
                <a:solidFill>
                  <a:schemeClr val="bg2"/>
                </a:solidFill>
                <a:latin typeface="BentonSans Book" panose="02000404020000020004" pitchFamily="2" charset="77"/>
              </a:rPr>
              <a:t> golden rule: treat each donor as they want to be treated.</a:t>
            </a:r>
          </a:p>
        </p:txBody>
      </p:sp>
      <p:sp>
        <p:nvSpPr>
          <p:cNvPr id="20" name="Google Shape;316;p29">
            <a:extLst>
              <a:ext uri="{FF2B5EF4-FFF2-40B4-BE49-F238E27FC236}">
                <a16:creationId xmlns:a16="http://schemas.microsoft.com/office/drawing/2014/main" id="{F3010868-7B2F-C5FB-4219-85E1A1B7B70F}"/>
              </a:ext>
            </a:extLst>
          </p:cNvPr>
          <p:cNvSpPr txBox="1">
            <a:spLocks/>
          </p:cNvSpPr>
          <p:nvPr/>
        </p:nvSpPr>
        <p:spPr>
          <a:xfrm>
            <a:off x="1226549" y="2313600"/>
            <a:ext cx="3122410" cy="42427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Personalize the experience.</a:t>
            </a:r>
          </a:p>
        </p:txBody>
      </p:sp>
      <p:sp>
        <p:nvSpPr>
          <p:cNvPr id="4" name="Google Shape;160;p22">
            <a:extLst>
              <a:ext uri="{FF2B5EF4-FFF2-40B4-BE49-F238E27FC236}">
                <a16:creationId xmlns:a16="http://schemas.microsoft.com/office/drawing/2014/main" id="{C05A9D0D-91D2-D271-9F13-2DB2C945E1C6}"/>
              </a:ext>
            </a:extLst>
          </p:cNvPr>
          <p:cNvSpPr txBox="1">
            <a:spLocks/>
          </p:cNvSpPr>
          <p:nvPr/>
        </p:nvSpPr>
        <p:spPr>
          <a:xfrm>
            <a:off x="318410" y="1182294"/>
            <a:ext cx="8325258"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buClr>
                <a:schemeClr val="bg1">
                  <a:lumMod val="50000"/>
                </a:schemeClr>
              </a:buClr>
              <a:buSzPts val="1100"/>
            </a:pPr>
            <a:r>
              <a:rPr lang="en-GB" sz="2000" b="1" dirty="0">
                <a:solidFill>
                  <a:schemeClr val="bg2"/>
                </a:solidFill>
                <a:latin typeface="BentonSans Book" panose="02000404020000020004" pitchFamily="2" charset="77"/>
              </a:rPr>
              <a:t>Integrated and collaborative approach to raising more money that inspires donors to </a:t>
            </a:r>
            <a:r>
              <a:rPr lang="en-GB" sz="2000" b="1" u="sng" dirty="0">
                <a:solidFill>
                  <a:schemeClr val="bg2"/>
                </a:solidFill>
                <a:latin typeface="BentonSans Book" panose="02000404020000020004" pitchFamily="2" charset="77"/>
              </a:rPr>
              <a:t>remain loyal longer</a:t>
            </a:r>
            <a:r>
              <a:rPr lang="en-GB" sz="2000" b="1" dirty="0">
                <a:solidFill>
                  <a:schemeClr val="bg2"/>
                </a:solidFill>
                <a:latin typeface="BentonSans Book" panose="02000404020000020004" pitchFamily="2" charset="77"/>
              </a:rPr>
              <a:t>, to make </a:t>
            </a:r>
            <a:r>
              <a:rPr lang="en-GB" sz="2000" b="1" u="sng" dirty="0">
                <a:solidFill>
                  <a:schemeClr val="bg2"/>
                </a:solidFill>
                <a:latin typeface="BentonSans Book" panose="02000404020000020004" pitchFamily="2" charset="77"/>
              </a:rPr>
              <a:t>more generous gifts</a:t>
            </a:r>
            <a:r>
              <a:rPr lang="en-GB" sz="2000" b="1" dirty="0">
                <a:solidFill>
                  <a:schemeClr val="bg2"/>
                </a:solidFill>
                <a:latin typeface="BentonSans Book" panose="02000404020000020004" pitchFamily="2" charset="77"/>
              </a:rPr>
              <a:t>, and to </a:t>
            </a:r>
            <a:r>
              <a:rPr lang="en-GB" sz="2000" b="1" u="sng" dirty="0">
                <a:solidFill>
                  <a:schemeClr val="bg2"/>
                </a:solidFill>
                <a:latin typeface="BentonSans Book" panose="02000404020000020004" pitchFamily="2" charset="77"/>
              </a:rPr>
              <a:t>shift their giving from modest to generous sooner</a:t>
            </a:r>
            <a:r>
              <a:rPr lang="en-GB" sz="2000" b="1" dirty="0">
                <a:solidFill>
                  <a:schemeClr val="bg2"/>
                </a:solidFill>
                <a:latin typeface="BentonSans Book" panose="02000404020000020004" pitchFamily="2" charset="77"/>
              </a:rPr>
              <a:t>.</a:t>
            </a:r>
          </a:p>
        </p:txBody>
      </p:sp>
      <p:sp>
        <p:nvSpPr>
          <p:cNvPr id="5" name="Google Shape;19;p3">
            <a:extLst>
              <a:ext uri="{FF2B5EF4-FFF2-40B4-BE49-F238E27FC236}">
                <a16:creationId xmlns:a16="http://schemas.microsoft.com/office/drawing/2014/main" id="{6D9A277F-7508-0A0A-0F76-81F23363917F}"/>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
        <p:nvSpPr>
          <p:cNvPr id="6" name="Google Shape;309;p29">
            <a:extLst>
              <a:ext uri="{FF2B5EF4-FFF2-40B4-BE49-F238E27FC236}">
                <a16:creationId xmlns:a16="http://schemas.microsoft.com/office/drawing/2014/main" id="{1003DD2E-32C8-5EF2-D1CD-09916FC6CCCE}"/>
              </a:ext>
            </a:extLst>
          </p:cNvPr>
          <p:cNvSpPr/>
          <p:nvPr/>
        </p:nvSpPr>
        <p:spPr>
          <a:xfrm>
            <a:off x="812212" y="2441512"/>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7" name="Google Shape;309;p29">
            <a:extLst>
              <a:ext uri="{FF2B5EF4-FFF2-40B4-BE49-F238E27FC236}">
                <a16:creationId xmlns:a16="http://schemas.microsoft.com/office/drawing/2014/main" id="{C83B56C4-3776-3E03-3966-42B137BFF769}"/>
              </a:ext>
            </a:extLst>
          </p:cNvPr>
          <p:cNvSpPr/>
          <p:nvPr/>
        </p:nvSpPr>
        <p:spPr>
          <a:xfrm>
            <a:off x="812212" y="3103106"/>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0" name="Google Shape;309;p29">
            <a:extLst>
              <a:ext uri="{FF2B5EF4-FFF2-40B4-BE49-F238E27FC236}">
                <a16:creationId xmlns:a16="http://schemas.microsoft.com/office/drawing/2014/main" id="{440D4E75-94F0-8EB4-24C3-AD8DECE02307}"/>
              </a:ext>
            </a:extLst>
          </p:cNvPr>
          <p:cNvSpPr/>
          <p:nvPr/>
        </p:nvSpPr>
        <p:spPr>
          <a:xfrm>
            <a:off x="812212" y="3768146"/>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rgbClr val="FFFFFF"/>
              </a:solidFill>
              <a:latin typeface="BentonSans Regular" panose="02000503000000020004" pitchFamily="2" charset="77"/>
              <a:ea typeface="Source Sans Pro"/>
              <a:cs typeface="Source Sans Pro"/>
              <a:sym typeface="Source Sans Pro"/>
            </a:endParaRPr>
          </a:p>
        </p:txBody>
      </p:sp>
    </p:spTree>
    <p:extLst>
      <p:ext uri="{BB962C8B-B14F-4D97-AF65-F5344CB8AC3E}">
        <p14:creationId xmlns:p14="http://schemas.microsoft.com/office/powerpoint/2010/main" val="31441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4" grpId="0"/>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5CDAA-B34F-550C-918C-2BCD16A3BDBC}"/>
            </a:ext>
          </a:extLst>
        </p:cNvPr>
        <p:cNvGrpSpPr/>
        <p:nvPr/>
      </p:nvGrpSpPr>
      <p:grpSpPr>
        <a:xfrm>
          <a:off x="0" y="0"/>
          <a:ext cx="0" cy="0"/>
          <a:chOff x="0" y="0"/>
          <a:chExt cx="0" cy="0"/>
        </a:xfrm>
      </p:grpSpPr>
      <p:sp>
        <p:nvSpPr>
          <p:cNvPr id="3" name="Google Shape;19;p3">
            <a:extLst>
              <a:ext uri="{FF2B5EF4-FFF2-40B4-BE49-F238E27FC236}">
                <a16:creationId xmlns:a16="http://schemas.microsoft.com/office/drawing/2014/main" id="{4302408D-B988-2BA4-DCBF-6191C397F86E}"/>
              </a:ext>
            </a:extLst>
          </p:cNvPr>
          <p:cNvSpPr txBox="1">
            <a:spLocks/>
          </p:cNvSpPr>
          <p:nvPr/>
        </p:nvSpPr>
        <p:spPr>
          <a:xfrm>
            <a:off x="267481" y="1152999"/>
            <a:ext cx="8764778" cy="6206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l">
              <a:lnSpc>
                <a:spcPts val="2500"/>
              </a:lnSpc>
            </a:pPr>
            <a:r>
              <a:rPr lang="en-US" sz="1800" b="0" i="0" spc="200" baseline="0" dirty="0">
                <a:solidFill>
                  <a:schemeClr val="tx1"/>
                </a:solidFill>
                <a:latin typeface="BentonSans Medium" panose="02000503000000020004" pitchFamily="2" charset="77"/>
              </a:rPr>
              <a:t>Communications – Recognition – Programming – Volunteering </a:t>
            </a:r>
          </a:p>
        </p:txBody>
      </p:sp>
      <p:sp>
        <p:nvSpPr>
          <p:cNvPr id="6" name="Google Shape;18;p3">
            <a:extLst>
              <a:ext uri="{FF2B5EF4-FFF2-40B4-BE49-F238E27FC236}">
                <a16:creationId xmlns:a16="http://schemas.microsoft.com/office/drawing/2014/main" id="{10003C36-A8BE-729A-CDFA-93FE25E79038}"/>
              </a:ext>
            </a:extLst>
          </p:cNvPr>
          <p:cNvSpPr txBox="1">
            <a:spLocks/>
          </p:cNvSpPr>
          <p:nvPr/>
        </p:nvSpPr>
        <p:spPr>
          <a:xfrm>
            <a:off x="480001" y="489906"/>
            <a:ext cx="7673833" cy="82583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ts val="8600"/>
              </a:lnSpc>
              <a:spcBef>
                <a:spcPts val="0"/>
              </a:spcBef>
              <a:spcAft>
                <a:spcPts val="0"/>
              </a:spcAft>
              <a:buClr>
                <a:schemeClr val="dk2"/>
              </a:buClr>
              <a:buSzPts val="4200"/>
              <a:buFont typeface="Source Sans Pro"/>
              <a:buNone/>
              <a:defRPr sz="4800" b="1" i="0" u="none" strike="noStrike" cap="none" spc="200" baseline="0">
                <a:solidFill>
                  <a:srgbClr val="990000"/>
                </a:solidFill>
                <a:latin typeface="BentonSansCond Black" panose="02000606040000020004" pitchFamily="2" charset="77"/>
                <a:ea typeface="Source Sans Pro"/>
                <a:cs typeface="Source Sans Pro"/>
                <a:sym typeface="Source Sans Pro"/>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nSpc>
                <a:spcPts val="5000"/>
              </a:lnSpc>
            </a:pPr>
            <a:r>
              <a:rPr lang="en-US" sz="4000" spc="350" dirty="0">
                <a:solidFill>
                  <a:schemeClr val="tx1"/>
                </a:solidFill>
              </a:rPr>
              <a:t>Alumni Engagement </a:t>
            </a:r>
          </a:p>
        </p:txBody>
      </p:sp>
      <p:pic>
        <p:nvPicPr>
          <p:cNvPr id="2" name="Picture 2">
            <a:extLst>
              <a:ext uri="{FF2B5EF4-FFF2-40B4-BE49-F238E27FC236}">
                <a16:creationId xmlns:a16="http://schemas.microsoft.com/office/drawing/2014/main" id="{0A88F99F-B6A9-8A81-3683-37D9F0D1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109" y="2078928"/>
            <a:ext cx="1911574" cy="19115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7017F24-E310-2630-B013-0E6D52D83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78927"/>
            <a:ext cx="1911574" cy="1911574"/>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9;p23">
            <a:extLst>
              <a:ext uri="{FF2B5EF4-FFF2-40B4-BE49-F238E27FC236}">
                <a16:creationId xmlns:a16="http://schemas.microsoft.com/office/drawing/2014/main" id="{287C7D78-DAE2-B9AD-EDB7-C68C65E1ACA1}"/>
              </a:ext>
            </a:extLst>
          </p:cNvPr>
          <p:cNvSpPr txBox="1"/>
          <p:nvPr/>
        </p:nvSpPr>
        <p:spPr>
          <a:xfrm>
            <a:off x="2675744" y="4108507"/>
            <a:ext cx="1974126" cy="2951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chemeClr val="tx1"/>
                </a:solidFill>
                <a:latin typeface="BentonSans Book" panose="02000404020000020004" pitchFamily="2" charset="77"/>
              </a:rPr>
              <a:t>Vanessa Cloe, Director of Alumni Engagement </a:t>
            </a:r>
            <a:endParaRPr sz="1600" dirty="0">
              <a:solidFill>
                <a:schemeClr val="tx1"/>
              </a:solidFill>
              <a:latin typeface="BentonSans Book" panose="02000404020000020004" pitchFamily="2" charset="77"/>
            </a:endParaRPr>
          </a:p>
        </p:txBody>
      </p:sp>
      <p:sp>
        <p:nvSpPr>
          <p:cNvPr id="7" name="Google Shape;169;p23">
            <a:extLst>
              <a:ext uri="{FF2B5EF4-FFF2-40B4-BE49-F238E27FC236}">
                <a16:creationId xmlns:a16="http://schemas.microsoft.com/office/drawing/2014/main" id="{55ACA752-B26C-423A-259D-3A6C9235198B}"/>
              </a:ext>
            </a:extLst>
          </p:cNvPr>
          <p:cNvSpPr txBox="1"/>
          <p:nvPr/>
        </p:nvSpPr>
        <p:spPr>
          <a:xfrm>
            <a:off x="4572000" y="4046796"/>
            <a:ext cx="2048403" cy="2951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chemeClr val="tx1"/>
                </a:solidFill>
                <a:latin typeface="BentonSans Book" panose="02000404020000020004" pitchFamily="2" charset="77"/>
              </a:rPr>
              <a:t>Haley Russ, Associate Director of Alumni Engagement</a:t>
            </a:r>
            <a:endParaRPr sz="1600" dirty="0">
              <a:solidFill>
                <a:schemeClr val="tx1"/>
              </a:solidFill>
              <a:latin typeface="BentonSans Book" panose="02000404020000020004" pitchFamily="2" charset="77"/>
            </a:endParaRPr>
          </a:p>
        </p:txBody>
      </p:sp>
    </p:spTree>
    <p:extLst>
      <p:ext uri="{BB962C8B-B14F-4D97-AF65-F5344CB8AC3E}">
        <p14:creationId xmlns:p14="http://schemas.microsoft.com/office/powerpoint/2010/main" val="25765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22">
            <a:extLst>
              <a:ext uri="{FF2B5EF4-FFF2-40B4-BE49-F238E27FC236}">
                <a16:creationId xmlns:a16="http://schemas.microsoft.com/office/drawing/2014/main" id="{20E7316B-5730-ACEA-17D5-81ECCA2922D9}"/>
              </a:ext>
            </a:extLst>
          </p:cNvPr>
          <p:cNvSpPr txBox="1">
            <a:spLocks/>
          </p:cNvSpPr>
          <p:nvPr/>
        </p:nvSpPr>
        <p:spPr>
          <a:xfrm>
            <a:off x="479546" y="501689"/>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990000"/>
                </a:solidFill>
                <a:latin typeface="BentonSans Book" panose="02000404020000020004" pitchFamily="2" charset="77"/>
              </a:rPr>
              <a:t>Historically</a:t>
            </a:r>
            <a:r>
              <a:rPr lang="en-GB" sz="3200" dirty="0">
                <a:solidFill>
                  <a:srgbClr val="990000"/>
                </a:solidFill>
                <a:latin typeface="BentonSans Regular"/>
              </a:rPr>
              <a:t> …</a:t>
            </a:r>
          </a:p>
        </p:txBody>
      </p:sp>
      <p:sp>
        <p:nvSpPr>
          <p:cNvPr id="15" name="Google Shape;312;p29">
            <a:extLst>
              <a:ext uri="{FF2B5EF4-FFF2-40B4-BE49-F238E27FC236}">
                <a16:creationId xmlns:a16="http://schemas.microsoft.com/office/drawing/2014/main" id="{623D9325-A911-20AE-CA8F-4199EE73A5E6}"/>
              </a:ext>
            </a:extLst>
          </p:cNvPr>
          <p:cNvSpPr txBox="1">
            <a:spLocks/>
          </p:cNvSpPr>
          <p:nvPr/>
        </p:nvSpPr>
        <p:spPr>
          <a:xfrm>
            <a:off x="1396076" y="2102818"/>
            <a:ext cx="6774326" cy="7640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We want our alumni to feel proud, but we must remain focused on goals and priorities. </a:t>
            </a:r>
          </a:p>
        </p:txBody>
      </p:sp>
      <p:sp>
        <p:nvSpPr>
          <p:cNvPr id="17" name="Google Shape;314;p29">
            <a:extLst>
              <a:ext uri="{FF2B5EF4-FFF2-40B4-BE49-F238E27FC236}">
                <a16:creationId xmlns:a16="http://schemas.microsoft.com/office/drawing/2014/main" id="{CCD55E4E-2034-7A36-50D4-41FDE726EDBC}"/>
              </a:ext>
            </a:extLst>
          </p:cNvPr>
          <p:cNvSpPr txBox="1">
            <a:spLocks/>
          </p:cNvSpPr>
          <p:nvPr/>
        </p:nvSpPr>
        <p:spPr>
          <a:xfrm>
            <a:off x="1396076" y="2902791"/>
            <a:ext cx="6774326" cy="4710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Strategic prioritization of our limited resources.</a:t>
            </a:r>
          </a:p>
        </p:txBody>
      </p:sp>
      <p:sp>
        <p:nvSpPr>
          <p:cNvPr id="20" name="Google Shape;316;p29">
            <a:extLst>
              <a:ext uri="{FF2B5EF4-FFF2-40B4-BE49-F238E27FC236}">
                <a16:creationId xmlns:a16="http://schemas.microsoft.com/office/drawing/2014/main" id="{F3010868-7B2F-C5FB-4219-85E1A1B7B70F}"/>
              </a:ext>
            </a:extLst>
          </p:cNvPr>
          <p:cNvSpPr txBox="1">
            <a:spLocks/>
          </p:cNvSpPr>
          <p:nvPr/>
        </p:nvSpPr>
        <p:spPr>
          <a:xfrm>
            <a:off x="1396076" y="3588478"/>
            <a:ext cx="7002580" cy="7640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Productive engagement is purposeful and aligned with building trust and maximizing philanthropic support.</a:t>
            </a:r>
          </a:p>
        </p:txBody>
      </p:sp>
      <p:sp>
        <p:nvSpPr>
          <p:cNvPr id="4" name="Google Shape;160;p22">
            <a:extLst>
              <a:ext uri="{FF2B5EF4-FFF2-40B4-BE49-F238E27FC236}">
                <a16:creationId xmlns:a16="http://schemas.microsoft.com/office/drawing/2014/main" id="{C05A9D0D-91D2-D271-9F13-2DB2C945E1C6}"/>
              </a:ext>
            </a:extLst>
          </p:cNvPr>
          <p:cNvSpPr txBox="1">
            <a:spLocks/>
          </p:cNvSpPr>
          <p:nvPr/>
        </p:nvSpPr>
        <p:spPr>
          <a:xfrm>
            <a:off x="385278" y="1188910"/>
            <a:ext cx="8013378"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buClr>
                <a:schemeClr val="bg1">
                  <a:lumMod val="50000"/>
                </a:schemeClr>
              </a:buClr>
              <a:buSzPts val="1100"/>
            </a:pPr>
            <a:r>
              <a:rPr lang="en-GB" sz="2200" b="1" dirty="0">
                <a:solidFill>
                  <a:schemeClr val="bg2"/>
                </a:solidFill>
                <a:latin typeface="BentonSans Book" panose="02000404020000020004" pitchFamily="2" charset="77"/>
              </a:rPr>
              <a:t>Friend-raising and fundraising have operated independently … but not going forward.</a:t>
            </a:r>
          </a:p>
        </p:txBody>
      </p:sp>
      <p:sp>
        <p:nvSpPr>
          <p:cNvPr id="6" name="Google Shape;309;p29">
            <a:extLst>
              <a:ext uri="{FF2B5EF4-FFF2-40B4-BE49-F238E27FC236}">
                <a16:creationId xmlns:a16="http://schemas.microsoft.com/office/drawing/2014/main" id="{EC89494E-0F36-3E87-ACD7-8AB9399640A2}"/>
              </a:ext>
            </a:extLst>
          </p:cNvPr>
          <p:cNvSpPr/>
          <p:nvPr/>
        </p:nvSpPr>
        <p:spPr>
          <a:xfrm>
            <a:off x="973598" y="2240710"/>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7" name="Google Shape;309;p29">
            <a:extLst>
              <a:ext uri="{FF2B5EF4-FFF2-40B4-BE49-F238E27FC236}">
                <a16:creationId xmlns:a16="http://schemas.microsoft.com/office/drawing/2014/main" id="{BBF8E05F-2732-19DC-1B2B-22EAF048D67F}"/>
              </a:ext>
            </a:extLst>
          </p:cNvPr>
          <p:cNvSpPr/>
          <p:nvPr/>
        </p:nvSpPr>
        <p:spPr>
          <a:xfrm>
            <a:off x="973598" y="2979461"/>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0" name="Google Shape;309;p29">
            <a:extLst>
              <a:ext uri="{FF2B5EF4-FFF2-40B4-BE49-F238E27FC236}">
                <a16:creationId xmlns:a16="http://schemas.microsoft.com/office/drawing/2014/main" id="{B3EE3B40-9354-AD4F-7595-E3617DCEB632}"/>
              </a:ext>
            </a:extLst>
          </p:cNvPr>
          <p:cNvSpPr/>
          <p:nvPr/>
        </p:nvSpPr>
        <p:spPr>
          <a:xfrm>
            <a:off x="973598" y="3718212"/>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8" name="Google Shape;19;p3">
            <a:extLst>
              <a:ext uri="{FF2B5EF4-FFF2-40B4-BE49-F238E27FC236}">
                <a16:creationId xmlns:a16="http://schemas.microsoft.com/office/drawing/2014/main" id="{4E58A803-D250-CE9F-C1CB-501082C7B42F}"/>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123138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4AD7-6A7E-35A5-9857-500EFF05B1D6}"/>
            </a:ext>
          </a:extLst>
        </p:cNvPr>
        <p:cNvGrpSpPr/>
        <p:nvPr/>
      </p:nvGrpSpPr>
      <p:grpSpPr>
        <a:xfrm>
          <a:off x="0" y="0"/>
          <a:ext cx="0" cy="0"/>
          <a:chOff x="0" y="0"/>
          <a:chExt cx="0" cy="0"/>
        </a:xfrm>
      </p:grpSpPr>
      <p:sp>
        <p:nvSpPr>
          <p:cNvPr id="2" name="Google Shape;159;p22">
            <a:extLst>
              <a:ext uri="{FF2B5EF4-FFF2-40B4-BE49-F238E27FC236}">
                <a16:creationId xmlns:a16="http://schemas.microsoft.com/office/drawing/2014/main" id="{0688AADE-62A8-8A90-31FC-93667E50420D}"/>
              </a:ext>
            </a:extLst>
          </p:cNvPr>
          <p:cNvSpPr txBox="1">
            <a:spLocks/>
          </p:cNvSpPr>
          <p:nvPr/>
        </p:nvSpPr>
        <p:spPr>
          <a:xfrm>
            <a:off x="526094" y="554938"/>
            <a:ext cx="6487354" cy="535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spc="200" dirty="0">
                <a:solidFill>
                  <a:srgbClr val="990000"/>
                </a:solidFill>
                <a:latin typeface="BentonSans Book" panose="02000404020000020004" pitchFamily="2" charset="77"/>
                <a:ea typeface="Source Sans Pro"/>
                <a:sym typeface="Source Sans Pro"/>
              </a:rPr>
              <a:t>We need your help! </a:t>
            </a:r>
          </a:p>
        </p:txBody>
      </p:sp>
      <p:sp>
        <p:nvSpPr>
          <p:cNvPr id="9" name="Google Shape;310;p29">
            <a:extLst>
              <a:ext uri="{FF2B5EF4-FFF2-40B4-BE49-F238E27FC236}">
                <a16:creationId xmlns:a16="http://schemas.microsoft.com/office/drawing/2014/main" id="{C9113305-CCE2-873E-3BD2-6C8A9114E0E3}"/>
              </a:ext>
            </a:extLst>
          </p:cNvPr>
          <p:cNvSpPr txBox="1">
            <a:spLocks/>
          </p:cNvSpPr>
          <p:nvPr/>
        </p:nvSpPr>
        <p:spPr>
          <a:xfrm>
            <a:off x="1279182" y="1836613"/>
            <a:ext cx="3005491" cy="105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Request updated info when you communicate with alumni.</a:t>
            </a:r>
          </a:p>
        </p:txBody>
      </p:sp>
      <p:sp>
        <p:nvSpPr>
          <p:cNvPr id="15" name="Google Shape;312;p29">
            <a:extLst>
              <a:ext uri="{FF2B5EF4-FFF2-40B4-BE49-F238E27FC236}">
                <a16:creationId xmlns:a16="http://schemas.microsoft.com/office/drawing/2014/main" id="{7095B329-0763-A692-316F-526CF3C47843}"/>
              </a:ext>
            </a:extLst>
          </p:cNvPr>
          <p:cNvSpPr txBox="1">
            <a:spLocks/>
          </p:cNvSpPr>
          <p:nvPr/>
        </p:nvSpPr>
        <p:spPr>
          <a:xfrm>
            <a:off x="1279183" y="2923992"/>
            <a:ext cx="3140417" cy="6592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Involve faculty members when reviewing alumni lists. </a:t>
            </a:r>
          </a:p>
        </p:txBody>
      </p:sp>
      <p:sp>
        <p:nvSpPr>
          <p:cNvPr id="17" name="Google Shape;314;p29">
            <a:extLst>
              <a:ext uri="{FF2B5EF4-FFF2-40B4-BE49-F238E27FC236}">
                <a16:creationId xmlns:a16="http://schemas.microsoft.com/office/drawing/2014/main" id="{49706356-6A17-A273-3190-A34456DC0E54}"/>
              </a:ext>
            </a:extLst>
          </p:cNvPr>
          <p:cNvSpPr txBox="1">
            <a:spLocks/>
          </p:cNvSpPr>
          <p:nvPr/>
        </p:nvSpPr>
        <p:spPr>
          <a:xfrm>
            <a:off x="5496288" y="1874066"/>
            <a:ext cx="2832900" cy="6941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Add a “share your story” feature to your website.</a:t>
            </a:r>
          </a:p>
        </p:txBody>
      </p:sp>
      <p:sp>
        <p:nvSpPr>
          <p:cNvPr id="20" name="Google Shape;316;p29">
            <a:extLst>
              <a:ext uri="{FF2B5EF4-FFF2-40B4-BE49-F238E27FC236}">
                <a16:creationId xmlns:a16="http://schemas.microsoft.com/office/drawing/2014/main" id="{596793EB-EB9D-8197-B10A-AC00FDC959B3}"/>
              </a:ext>
            </a:extLst>
          </p:cNvPr>
          <p:cNvSpPr txBox="1">
            <a:spLocks/>
          </p:cNvSpPr>
          <p:nvPr/>
        </p:nvSpPr>
        <p:spPr>
          <a:xfrm>
            <a:off x="5496288" y="2819322"/>
            <a:ext cx="2832900" cy="66636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GB" sz="1800" dirty="0">
                <a:solidFill>
                  <a:schemeClr val="bg2"/>
                </a:solidFill>
                <a:latin typeface="BentonSans Book" panose="02000404020000020004" pitchFamily="2" charset="77"/>
              </a:rPr>
              <a:t>Consider a link in your signature line. </a:t>
            </a:r>
          </a:p>
        </p:txBody>
      </p:sp>
      <p:sp>
        <p:nvSpPr>
          <p:cNvPr id="4" name="Google Shape;160;p22">
            <a:extLst>
              <a:ext uri="{FF2B5EF4-FFF2-40B4-BE49-F238E27FC236}">
                <a16:creationId xmlns:a16="http://schemas.microsoft.com/office/drawing/2014/main" id="{0FCFED98-2187-992C-3828-42F9E9719ABD}"/>
              </a:ext>
            </a:extLst>
          </p:cNvPr>
          <p:cNvSpPr txBox="1">
            <a:spLocks/>
          </p:cNvSpPr>
          <p:nvPr/>
        </p:nvSpPr>
        <p:spPr>
          <a:xfrm>
            <a:off x="365171" y="1228968"/>
            <a:ext cx="8470465" cy="5574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8750">
              <a:buClr>
                <a:schemeClr val="bg1">
                  <a:lumMod val="50000"/>
                </a:schemeClr>
              </a:buClr>
              <a:buSzPts val="1100"/>
            </a:pPr>
            <a:r>
              <a:rPr lang="en-GB" sz="2000" b="1" dirty="0">
                <a:solidFill>
                  <a:schemeClr val="bg2"/>
                </a:solidFill>
                <a:latin typeface="BentonSans Book" panose="02000404020000020004" pitchFamily="2" charset="77"/>
              </a:rPr>
              <a:t>179,319 living alumni and only about 81,000 contactable by email.</a:t>
            </a:r>
          </a:p>
        </p:txBody>
      </p:sp>
      <p:sp>
        <p:nvSpPr>
          <p:cNvPr id="7" name="TextBox 6">
            <a:extLst>
              <a:ext uri="{FF2B5EF4-FFF2-40B4-BE49-F238E27FC236}">
                <a16:creationId xmlns:a16="http://schemas.microsoft.com/office/drawing/2014/main" id="{F8A83793-A845-2283-F2C4-A39F7DFE65B9}"/>
              </a:ext>
            </a:extLst>
          </p:cNvPr>
          <p:cNvSpPr txBox="1"/>
          <p:nvPr/>
        </p:nvSpPr>
        <p:spPr>
          <a:xfrm>
            <a:off x="1936143" y="3890055"/>
            <a:ext cx="5271714" cy="373692"/>
          </a:xfrm>
          <a:prstGeom prst="rect">
            <a:avLst/>
          </a:prstGeom>
          <a:noFill/>
        </p:spPr>
        <p:txBody>
          <a:bodyPr wrap="square">
            <a:spAutoFit/>
          </a:bodyPr>
          <a:lstStyle/>
          <a:p>
            <a:pPr>
              <a:lnSpc>
                <a:spcPct val="107000"/>
              </a:lnSpc>
              <a:spcAft>
                <a:spcPts val="600"/>
              </a:spcAft>
              <a:buSzPts val="1000"/>
              <a:tabLst>
                <a:tab pos="685800" algn="l"/>
              </a:tabLst>
            </a:pPr>
            <a:r>
              <a:rPr lang="en-US" sz="1800" dirty="0">
                <a:solidFill>
                  <a:schemeClr val="bg2"/>
                </a:solidFill>
                <a:latin typeface="BentonSans Book" panose="02000404020000020004" pitchFamily="2" charset="77"/>
                <a:ea typeface="Cambria"/>
                <a:cs typeface="Times New Roman"/>
              </a:rPr>
              <a:t>College’s Alumni Update Form: </a:t>
            </a:r>
            <a:r>
              <a:rPr lang="en-US" sz="1800" dirty="0" err="1">
                <a:solidFill>
                  <a:schemeClr val="bg2"/>
                </a:solidFill>
                <a:latin typeface="BentonSans Book" panose="02000404020000020004" pitchFamily="2" charset="77"/>
                <a:ea typeface="Cambria"/>
                <a:cs typeface="Calibri"/>
              </a:rPr>
              <a:t>go.iu.edu</a:t>
            </a:r>
            <a:r>
              <a:rPr lang="en-US" sz="1800" dirty="0">
                <a:solidFill>
                  <a:schemeClr val="bg2"/>
                </a:solidFill>
                <a:latin typeface="BentonSans Book" panose="02000404020000020004" pitchFamily="2" charset="77"/>
                <a:ea typeface="Cambria"/>
                <a:cs typeface="Calibri"/>
              </a:rPr>
              <a:t>/8qD5</a:t>
            </a:r>
          </a:p>
        </p:txBody>
      </p:sp>
      <p:sp>
        <p:nvSpPr>
          <p:cNvPr id="6" name="Google Shape;309;p29">
            <a:extLst>
              <a:ext uri="{FF2B5EF4-FFF2-40B4-BE49-F238E27FC236}">
                <a16:creationId xmlns:a16="http://schemas.microsoft.com/office/drawing/2014/main" id="{E901DECB-073A-5C13-D5BF-D7F1D9730335}"/>
              </a:ext>
            </a:extLst>
          </p:cNvPr>
          <p:cNvSpPr/>
          <p:nvPr/>
        </p:nvSpPr>
        <p:spPr>
          <a:xfrm>
            <a:off x="869514" y="1960161"/>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0" name="Google Shape;309;p29">
            <a:extLst>
              <a:ext uri="{FF2B5EF4-FFF2-40B4-BE49-F238E27FC236}">
                <a16:creationId xmlns:a16="http://schemas.microsoft.com/office/drawing/2014/main" id="{60893E6D-7992-D5D9-6303-F89FB3F4E44E}"/>
              </a:ext>
            </a:extLst>
          </p:cNvPr>
          <p:cNvSpPr/>
          <p:nvPr/>
        </p:nvSpPr>
        <p:spPr>
          <a:xfrm>
            <a:off x="869514" y="3042480"/>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1" name="Google Shape;309;p29">
            <a:extLst>
              <a:ext uri="{FF2B5EF4-FFF2-40B4-BE49-F238E27FC236}">
                <a16:creationId xmlns:a16="http://schemas.microsoft.com/office/drawing/2014/main" id="{DB091272-0149-330E-1A99-DE7A51E2462E}"/>
              </a:ext>
            </a:extLst>
          </p:cNvPr>
          <p:cNvSpPr/>
          <p:nvPr/>
        </p:nvSpPr>
        <p:spPr>
          <a:xfrm>
            <a:off x="5031918" y="1963997"/>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13" name="Google Shape;309;p29">
            <a:extLst>
              <a:ext uri="{FF2B5EF4-FFF2-40B4-BE49-F238E27FC236}">
                <a16:creationId xmlns:a16="http://schemas.microsoft.com/office/drawing/2014/main" id="{225999F1-072D-7448-4237-456A3EF2C803}"/>
              </a:ext>
            </a:extLst>
          </p:cNvPr>
          <p:cNvSpPr/>
          <p:nvPr/>
        </p:nvSpPr>
        <p:spPr>
          <a:xfrm>
            <a:off x="5019966" y="2953193"/>
            <a:ext cx="206966" cy="211138"/>
          </a:xfrm>
          <a:prstGeom prst="ellipse">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rgbClr val="FFFFFF"/>
              </a:solidFill>
              <a:latin typeface="BentonSans Regular" panose="02000503000000020004" pitchFamily="2" charset="77"/>
              <a:ea typeface="Source Sans Pro"/>
              <a:cs typeface="Source Sans Pro"/>
              <a:sym typeface="Source Sans Pro"/>
            </a:endParaRPr>
          </a:p>
        </p:txBody>
      </p:sp>
      <p:sp>
        <p:nvSpPr>
          <p:cNvPr id="3" name="Google Shape;19;p3">
            <a:extLst>
              <a:ext uri="{FF2B5EF4-FFF2-40B4-BE49-F238E27FC236}">
                <a16:creationId xmlns:a16="http://schemas.microsoft.com/office/drawing/2014/main" id="{B165F7A4-F6D8-9216-1A24-72930F7F0F1D}"/>
              </a:ext>
            </a:extLst>
          </p:cNvPr>
          <p:cNvSpPr txBox="1">
            <a:spLocks/>
          </p:cNvSpPr>
          <p:nvPr/>
        </p:nvSpPr>
        <p:spPr>
          <a:xfrm>
            <a:off x="6141228" y="180144"/>
            <a:ext cx="2694409" cy="3825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1150" algn="ctr" rtl="0">
              <a:lnSpc>
                <a:spcPct val="100000"/>
              </a:lnSpc>
              <a:spcBef>
                <a:spcPts val="0"/>
              </a:spcBef>
              <a:spcAft>
                <a:spcPts val="0"/>
              </a:spcAft>
              <a:buClr>
                <a:schemeClr val="accent1"/>
              </a:buClr>
              <a:buSzPts val="1600"/>
              <a:buFont typeface="Source Sans Pro"/>
              <a:buNone/>
              <a:defRPr sz="3500" b="0" i="0" u="none" strike="noStrike" cap="none">
                <a:solidFill>
                  <a:schemeClr val="accent1"/>
                </a:solidFill>
                <a:latin typeface="BentonSans Regular" panose="02000503000000020004" pitchFamily="2" charset="77"/>
                <a:ea typeface="Source Sans Pro"/>
                <a:cs typeface="Source Sans Pro"/>
                <a:sym typeface="Source Sans Pro"/>
              </a:defRPr>
            </a:lvl1pPr>
            <a:lvl2pPr marL="914400" marR="0" lvl="1"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2pPr>
            <a:lvl3pPr marL="1371600" marR="0" lvl="2"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3pPr>
            <a:lvl4pPr marL="1828800" marR="0" lvl="3"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4pPr>
            <a:lvl5pPr marL="2286000" marR="0" lvl="4"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5pPr>
            <a:lvl6pPr marL="2743200" marR="0" lvl="5"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6pPr>
            <a:lvl7pPr marL="3200400" marR="0" lvl="6"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7pPr>
            <a:lvl8pPr marL="3657600" marR="0" lvl="7"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8pPr>
            <a:lvl9pPr marL="4114800" marR="0" lvl="8" indent="-298450" algn="l" rtl="0">
              <a:lnSpc>
                <a:spcPct val="100000"/>
              </a:lnSpc>
              <a:spcBef>
                <a:spcPts val="0"/>
              </a:spcBef>
              <a:spcAft>
                <a:spcPts val="0"/>
              </a:spcAft>
              <a:buClr>
                <a:schemeClr val="accent1"/>
              </a:buClr>
              <a:buSzPts val="1600"/>
              <a:buFont typeface="Source Sans Pro"/>
              <a:buNone/>
              <a:defRPr sz="1600" b="0" i="0" u="none" strike="noStrike" cap="none">
                <a:solidFill>
                  <a:schemeClr val="accent1"/>
                </a:solidFill>
                <a:latin typeface="Source Sans Pro"/>
                <a:ea typeface="Source Sans Pro"/>
                <a:cs typeface="Source Sans Pro"/>
                <a:sym typeface="Source Sans Pro"/>
              </a:defRPr>
            </a:lvl9pPr>
          </a:lstStyle>
          <a:p>
            <a:pPr algn="r"/>
            <a:r>
              <a:rPr lang="en-US" sz="900" b="0" i="0" spc="200" baseline="0" dirty="0">
                <a:solidFill>
                  <a:srgbClr val="231F20"/>
                </a:solidFill>
                <a:latin typeface="BentonSans Book" panose="02000404020000020004" pitchFamily="2" charset="77"/>
              </a:rPr>
              <a:t>College of Arts and Sciences Office of Advancement</a:t>
            </a:r>
          </a:p>
        </p:txBody>
      </p:sp>
    </p:spTree>
    <p:extLst>
      <p:ext uri="{BB962C8B-B14F-4D97-AF65-F5344CB8AC3E}">
        <p14:creationId xmlns:p14="http://schemas.microsoft.com/office/powerpoint/2010/main" val="3339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20" grpId="0"/>
      <p:bldP spid="7" grpId="0"/>
      <p:bldP spid="6" grpId="0" animBg="1"/>
      <p:bldP spid="10" grpId="0" animBg="1"/>
      <p:bldP spid="11" grpId="0" animBg="1"/>
      <p:bldP spid="13" grpId="0" animBg="1"/>
    </p:bldLst>
  </p:timing>
</p:sld>
</file>

<file path=ppt/theme/theme1.xml><?xml version="1.0" encoding="utf-8"?>
<a:theme xmlns:a="http://schemas.openxmlformats.org/drawingml/2006/main" name="Bring on Tomorrow">
  <a:themeElements>
    <a:clrScheme name="Streamline">
      <a:dk1>
        <a:srgbClr val="990000"/>
      </a:dk1>
      <a:lt1>
        <a:srgbClr val="FFFFFF"/>
      </a:lt1>
      <a:dk2>
        <a:srgbClr val="1A1A1A"/>
      </a:dk2>
      <a:lt2>
        <a:srgbClr val="E9EDEE"/>
      </a:lt2>
      <a:accent1>
        <a:srgbClr val="595959"/>
      </a:accent1>
      <a:accent2>
        <a:srgbClr val="DD0031"/>
      </a:accent2>
      <a:accent3>
        <a:srgbClr val="4C1213"/>
      </a:accent3>
      <a:accent4>
        <a:srgbClr val="F1BE48"/>
      </a:accent4>
      <a:accent5>
        <a:srgbClr val="DC8823"/>
      </a:accent5>
      <a:accent6>
        <a:srgbClr val="ACA39A"/>
      </a:accent6>
      <a:hlink>
        <a:srgbClr val="006298"/>
      </a:hlink>
      <a:folHlink>
        <a:srgbClr val="1C367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spcFirstLastPara="1" wrap="square" lIns="91425" tIns="91425" rIns="91425" bIns="91425" anchor="t" anchorCtr="0">
        <a:noAutofit/>
      </a:bodyPr>
      <a:lstStyle>
        <a:defPPr algn="l">
          <a:defRPr sz="2600" dirty="0" smtClean="0">
            <a:solidFill>
              <a:schemeClr val="bg1"/>
            </a:solidFill>
            <a:latin typeface="Georgia" panose="02040502050405020303"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E302F0A-FA2D-8B43-9312-71D103174EDC}">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6B7026BF0EF542A89ADE2AD010B6A5" ma:contentTypeVersion="13" ma:contentTypeDescription="Create a new document." ma:contentTypeScope="" ma:versionID="5ea2deb11cf3aac2a5d99b4d6ba9393b">
  <xsd:schema xmlns:xsd="http://www.w3.org/2001/XMLSchema" xmlns:xs="http://www.w3.org/2001/XMLSchema" xmlns:p="http://schemas.microsoft.com/office/2006/metadata/properties" xmlns:ns2="04bbe463-515c-4ecc-aa4e-81a9468582d0" xmlns:ns3="c698291b-c207-4919-93e1-a9b67c70de99" targetNamespace="http://schemas.microsoft.com/office/2006/metadata/properties" ma:root="true" ma:fieldsID="fbdd127832d44e80e128babb4e2bf01a" ns2:_="" ns3:_="">
    <xsd:import namespace="04bbe463-515c-4ecc-aa4e-81a9468582d0"/>
    <xsd:import namespace="c698291b-c207-4919-93e1-a9b67c70de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be463-515c-4ecc-aa4e-81a9468582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ec0a79-46cb-4568-9b1b-2d720bd3207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98291b-c207-4919-93e1-a9b67c70de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6e5c0e2-912a-48ab-87c1-b693d4f21b40}" ma:internalName="TaxCatchAll" ma:showField="CatchAllData" ma:web="c698291b-c207-4919-93e1-a9b67c70de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698291b-c207-4919-93e1-a9b67c70de99" xsi:nil="true"/>
    <lcf76f155ced4ddcb4097134ff3c332f xmlns="04bbe463-515c-4ecc-aa4e-81a9468582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8090E5-5A19-4104-84B5-3C8CBE914900}">
  <ds:schemaRefs>
    <ds:schemaRef ds:uri="http://schemas.microsoft.com/sharepoint/v3/contenttype/forms"/>
  </ds:schemaRefs>
</ds:datastoreItem>
</file>

<file path=customXml/itemProps2.xml><?xml version="1.0" encoding="utf-8"?>
<ds:datastoreItem xmlns:ds="http://schemas.openxmlformats.org/officeDocument/2006/customXml" ds:itemID="{B2F11BDA-0A49-49FE-A5CF-5A9265903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be463-515c-4ecc-aa4e-81a9468582d0"/>
    <ds:schemaRef ds:uri="c698291b-c207-4919-93e1-a9b67c70de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D089FE-1FCF-411F-94C3-0F74A9E705B6}">
  <ds:schemaRefs>
    <ds:schemaRef ds:uri="http://schemas.microsoft.com/office/infopath/2007/PartnerControl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c698291b-c207-4919-93e1-a9b67c70de99"/>
    <ds:schemaRef ds:uri="04bbe463-515c-4ecc-aa4e-81a9468582d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13989</TotalTime>
  <Words>2279</Words>
  <Application>Microsoft Macintosh PowerPoint</Application>
  <PresentationFormat>On-screen Show (16:9)</PresentationFormat>
  <Paragraphs>271</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Source Sans Pro</vt:lpstr>
      <vt:lpstr>Arial</vt:lpstr>
      <vt:lpstr>BentonSans Book</vt:lpstr>
      <vt:lpstr>BentonSans Regular</vt:lpstr>
      <vt:lpstr>Georgia</vt:lpstr>
      <vt:lpstr>BentonSansCond Black</vt:lpstr>
      <vt:lpstr>BentonSans Medium</vt:lpstr>
      <vt:lpstr>Lato</vt:lpstr>
      <vt:lpstr>Bring on Tomorrow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Giving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Lodolo, Josh R</dc:creator>
  <cp:lastModifiedBy>Lodolo, Josh R</cp:lastModifiedBy>
  <cp:revision>44</cp:revision>
  <cp:lastPrinted>2024-09-25T15:46:53Z</cp:lastPrinted>
  <dcterms:modified xsi:type="dcterms:W3CDTF">2024-09-26T18:56:57Z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0x010100D96B7026BF0EF542A89ADE2AD010B6A5</vt:lpwstr>
  </property>
  <property fmtid="{D5CDD505-2E9C-101B-9397-08002B2CF9AE}" pid="3" name="MediaServiceImageTags">
    <vt:lpwstr/>
  </property>
</Properties>
</file>