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36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07" d="100"/>
          <a:sy n="107" d="100"/>
        </p:scale>
        <p:origin x="114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327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76165" y="536563"/>
            <a:ext cx="8229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800"/>
              </a:lnSpc>
            </a:pPr>
            <a:r>
              <a:rPr lang="en-US" sz="1100" b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College of Arts and Sciences, Office of Advancement</a:t>
            </a:r>
            <a:endParaRPr lang="en-US" sz="1125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476033" y="2234188"/>
            <a:ext cx="9144000" cy="22860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l">
              <a:lnSpc>
                <a:spcPts val="6000"/>
              </a:lnSpc>
            </a:pPr>
            <a:r>
              <a:rPr lang="en-US" sz="5400" b="1" kern="0" spc="-12" dirty="0">
                <a:solidFill>
                  <a:srgbClr val="FFFFFF"/>
                </a:solidFill>
                <a:latin typeface="Cambria Bold" panose="02040803050406030204" pitchFamily="18" charset="0"/>
                <a:ea typeface="Cabinet Grotesk" pitchFamily="34" charset="-122"/>
                <a:cs typeface="Cabinet Grotesk" pitchFamily="34" charset="-120"/>
              </a:rPr>
              <a:t>Unleashing the Power: Annual Giving and Impact Reporting</a:t>
            </a:r>
            <a:endParaRPr lang="en-US" sz="5400" dirty="0">
              <a:latin typeface="Cambria Bold" panose="020408030504060302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8313723" y="473110"/>
            <a:ext cx="357188" cy="357188"/>
          </a:xfrm>
          <a:prstGeom prst="ellipse">
            <a:avLst/>
          </a:prstGeom>
          <a:solidFill>
            <a:srgbClr val="FFFFFF"/>
          </a:solidFill>
          <a:ln/>
        </p:spPr>
        <p:txBody>
          <a:bodyPr wrap="square" lIns="19844" tIns="42168" rIns="19844" bIns="42168" rtlCol="0" anchor="ctr"/>
          <a:lstStyle/>
          <a:p>
            <a:pPr algn="ctr">
              <a:lnSpc>
                <a:spcPts val="1800"/>
              </a:lnSpc>
            </a:pPr>
            <a:r>
              <a:rPr lang="en-US" sz="1100" kern="0" spc="-12" dirty="0">
                <a:solidFill>
                  <a:srgbClr val="243142"/>
                </a:solidFill>
              </a:rPr>
              <a:t>'24</a:t>
            </a:r>
            <a:endParaRPr lang="en-US" sz="1125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77418" y="478326"/>
            <a:ext cx="2678158" cy="952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3750"/>
              </a:lnSpc>
            </a:pPr>
            <a:r>
              <a:rPr lang="en-US" sz="3000" b="1" kern="0" spc="-2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They want to be recognized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477418" y="1704900"/>
            <a:ext cx="2820739" cy="26003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363"/>
              </a:lnSpc>
            </a:pPr>
            <a:r>
              <a:rPr lang="en-US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Express Gratitude for their contributions promptly.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ts val="1969"/>
              </a:lnSpc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ts val="2363"/>
              </a:lnSpc>
            </a:pPr>
            <a:r>
              <a:rPr lang="en-US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Highlight donors and alumni in your newsletter or on your website - with their permission, of course!    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ts val="1969"/>
              </a:lnSpc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ts val="2363"/>
              </a:lnSpc>
            </a:pPr>
            <a:r>
              <a:rPr lang="en-US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Invite them back for your awards banquet.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Image 0" descr="https://pitch-assets-ccb95893-de3f-4266-973c-20049231b248.s3.eu-west-1.amazonaws.com/78e707fb-723d-4ea4-930a-e4d8f1375b3c?pitch-bytes=857926&amp;pitch-content-type=image%2F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22410" y="473003"/>
            <a:ext cx="3139031" cy="2057400"/>
          </a:xfrm>
          <a:prstGeom prst="rect">
            <a:avLst/>
          </a:prstGeom>
        </p:spPr>
      </p:pic>
      <p:pic>
        <p:nvPicPr>
          <p:cNvPr id="6" name="Image 1" descr="https://pitch-assets-ccb95893-de3f-4266-973c-20049231b248.s3.eu-west-1.amazonaws.com/e8b33105-da26-4e6a-9d1e-c1aef02227d4?pitch-bytes=79478&amp;pitch-content-type=image%2F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732083" y="2532389"/>
            <a:ext cx="3125165" cy="2057400"/>
          </a:xfrm>
          <a:prstGeom prst="rect">
            <a:avLst/>
          </a:prstGeom>
        </p:spPr>
      </p:pic>
      <p:pic>
        <p:nvPicPr>
          <p:cNvPr id="7" name="Image 2" descr="https://pitch-assets-ccb95893-de3f-4266-973c-20049231b248.s3.eu-west-1.amazonaws.com/ffb2a21c-acd3-4c53-8904-e2b90eed3065?pitch-bytes=189089&amp;pitch-content-type=image%2F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915381" y="640564"/>
            <a:ext cx="2820739" cy="34355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720353" y="352820"/>
            <a:ext cx="5252057" cy="952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 Bold" panose="02040803050406030204" pitchFamily="18" charset="0"/>
                <a:ea typeface="Cambria" panose="02040503050406030204" pitchFamily="18" charset="0"/>
                <a:cs typeface="Cabinet Grotesk" pitchFamily="34" charset="-120"/>
              </a:rPr>
              <a:t>They want transparency and to be shown the impact of their gift.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Bold" panose="020408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5099657" y="1469081"/>
            <a:ext cx="3657600" cy="3200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90500" indent="-190500" algn="l">
              <a:lnSpc>
                <a:spcPts val="2363"/>
              </a:lnSpc>
              <a:buSzPct val="100000"/>
              <a:buChar char="•"/>
            </a:pPr>
            <a:r>
              <a:rPr lang="en-US" b="0" kern="0" spc="-12" dirty="0">
                <a:solidFill>
                  <a:srgbClr val="FFFFFF"/>
                </a:solidFill>
                <a:latin typeface="Cambria  "/>
                <a:ea typeface="Cabinet Grotesk" pitchFamily="34" charset="-122"/>
                <a:cs typeface="Cabinet Grotesk" pitchFamily="34" charset="-120"/>
              </a:rPr>
              <a:t>Transparency is key. It is not just about reporting on what has been done but also about communicating our plans and strategies.</a:t>
            </a:r>
            <a:endParaRPr lang="en-US" dirty="0">
              <a:latin typeface="Cambria  "/>
            </a:endParaRPr>
          </a:p>
          <a:p>
            <a:pPr algn="l">
              <a:lnSpc>
                <a:spcPts val="1969"/>
              </a:lnSpc>
            </a:pPr>
            <a:endParaRPr lang="en-US" dirty="0">
              <a:latin typeface="Cambria  "/>
            </a:endParaRPr>
          </a:p>
          <a:p>
            <a:pPr marL="190500" indent="-190500" algn="l">
              <a:lnSpc>
                <a:spcPts val="2363"/>
              </a:lnSpc>
              <a:buSzPct val="100000"/>
              <a:buChar char="•"/>
            </a:pPr>
            <a:r>
              <a:rPr lang="en-US" b="0" kern="0" spc="-12" dirty="0">
                <a:solidFill>
                  <a:srgbClr val="FFFFFF"/>
                </a:solidFill>
                <a:latin typeface="Cambria  "/>
                <a:ea typeface="Cabinet Grotesk" pitchFamily="34" charset="-122"/>
                <a:cs typeface="Cabinet Grotesk" pitchFamily="34" charset="-120"/>
              </a:rPr>
              <a:t>Enhance your connection by making it personal.</a:t>
            </a:r>
            <a:endParaRPr lang="en-US" dirty="0">
              <a:latin typeface="Cambria  "/>
            </a:endParaRPr>
          </a:p>
          <a:p>
            <a:pPr algn="l">
              <a:lnSpc>
                <a:spcPts val="1969"/>
              </a:lnSpc>
            </a:pPr>
            <a:endParaRPr lang="en-US" dirty="0">
              <a:latin typeface="Cambria  "/>
            </a:endParaRPr>
          </a:p>
          <a:p>
            <a:pPr marL="190500" indent="-190500" algn="l">
              <a:lnSpc>
                <a:spcPts val="2363"/>
              </a:lnSpc>
              <a:buSzPct val="100000"/>
              <a:buChar char="•"/>
            </a:pPr>
            <a:r>
              <a:rPr lang="en-US" b="0" kern="0" spc="-12" dirty="0">
                <a:solidFill>
                  <a:srgbClr val="FFFFFF"/>
                </a:solidFill>
                <a:latin typeface="Cambria  "/>
                <a:ea typeface="Cabinet Grotesk" pitchFamily="34" charset="-122"/>
                <a:cs typeface="Cabinet Grotesk" pitchFamily="34" charset="-120"/>
              </a:rPr>
              <a:t>Share updates by adding a cover letter to the scholarship and fellowship donor packets.</a:t>
            </a:r>
            <a:endParaRPr lang="en-US" dirty="0">
              <a:latin typeface="Cambria  "/>
            </a:endParaRPr>
          </a:p>
        </p:txBody>
      </p:sp>
      <p:pic>
        <p:nvPicPr>
          <p:cNvPr id="5" name="Image 0" descr="https://pitch-assets-ccb95893-de3f-4266-973c-20049231b248.s3.eu-west-1.amazonaws.com/dec42622-ace2-4f6a-9da7-893e4d6a59f4?pitch-bytes=88012&amp;pitch-content-type=image%2Fjpe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5254" y="476959"/>
            <a:ext cx="1590040" cy="2057400"/>
          </a:xfrm>
          <a:prstGeom prst="rect">
            <a:avLst/>
          </a:prstGeom>
        </p:spPr>
      </p:pic>
      <p:pic>
        <p:nvPicPr>
          <p:cNvPr id="6" name="Image 1" descr="https://pitch-assets-ccb95893-de3f-4266-973c-20049231b248.s3.eu-west-1.amazonaws.com/b8bb62e9-2898-4fc3-89df-38d0f3789475?pitch-bytes=113812&amp;pitch-content-type=image%2Fjpe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630069" y="1189812"/>
            <a:ext cx="1591429" cy="2057400"/>
          </a:xfrm>
          <a:prstGeom prst="rect">
            <a:avLst/>
          </a:prstGeom>
        </p:spPr>
      </p:pic>
      <p:pic>
        <p:nvPicPr>
          <p:cNvPr id="7" name="Image 2" descr="https://pitch-assets-ccb95893-de3f-4266-973c-20049231b248.s3.eu-west-1.amazonaws.com/0dcc7e9f-6058-4f37-98a1-05a8e56e5e57?pitch-bytes=108363&amp;pitch-content-type=image%2Fjpe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988940" y="1916566"/>
            <a:ext cx="1583006" cy="2057400"/>
          </a:xfrm>
          <a:prstGeom prst="rect">
            <a:avLst/>
          </a:prstGeom>
        </p:spPr>
      </p:pic>
      <p:pic>
        <p:nvPicPr>
          <p:cNvPr id="8" name="Image 3" descr="https://pitch-assets-ccb95893-de3f-4266-973c-20049231b248.s3.eu-west-1.amazonaws.com/f086f836-4978-4b01-82ef-cdf853abf73d?pitch-bytes=131735&amp;pitch-content-type=image%2Fjpe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23642" y="2612081"/>
            <a:ext cx="1593976" cy="20574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39034" y="478326"/>
            <a:ext cx="3190937" cy="1067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3750"/>
              </a:lnSpc>
            </a:pPr>
            <a:r>
              <a:rPr lang="en-US" sz="3000" b="1" kern="0" spc="-24" dirty="0">
                <a:solidFill>
                  <a:srgbClr val="FFFFFF"/>
                </a:solidFill>
                <a:latin typeface="Cambria Bold" panose="02040803050406030204" pitchFamily="18" charset="0"/>
                <a:ea typeface="Cabinet Grotesk" pitchFamily="34" charset="-122"/>
                <a:cs typeface="Cabinet Grotesk" pitchFamily="34" charset="-120"/>
              </a:rPr>
              <a:t>They want to feel appreciated.</a:t>
            </a:r>
            <a:endParaRPr lang="en-US" sz="3000" dirty="0">
              <a:latin typeface="Cambria Bold" panose="020408030504060302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239035" y="1857234"/>
            <a:ext cx="2952554" cy="25003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363"/>
              </a:lnSpc>
            </a:pPr>
            <a:r>
              <a:rPr lang="en-US" b="0" kern="0" spc="-12" dirty="0">
                <a:solidFill>
                  <a:srgbClr val="FFFFFF"/>
                </a:solidFill>
                <a:latin typeface="Cambria  "/>
                <a:ea typeface="Cabinet Grotesk" pitchFamily="34" charset="-122"/>
                <a:cs typeface="Cabinet Grotesk" pitchFamily="34" charset="-120"/>
              </a:rPr>
              <a:t>Simple gestures go a long way!</a:t>
            </a:r>
            <a:endParaRPr lang="en-US" dirty="0">
              <a:latin typeface="Cambria  "/>
            </a:endParaRPr>
          </a:p>
          <a:p>
            <a:pPr algn="l">
              <a:lnSpc>
                <a:spcPts val="1969"/>
              </a:lnSpc>
            </a:pPr>
            <a:endParaRPr lang="en-US" dirty="0">
              <a:latin typeface="Cambria  "/>
            </a:endParaRPr>
          </a:p>
          <a:p>
            <a:pPr marL="190500" indent="-190500" algn="l">
              <a:lnSpc>
                <a:spcPts val="2363"/>
              </a:lnSpc>
              <a:buSzPct val="100000"/>
              <a:buChar char="•"/>
            </a:pPr>
            <a:r>
              <a:rPr lang="en-US" b="0" kern="0" spc="-12" dirty="0">
                <a:solidFill>
                  <a:srgbClr val="FFFFFF"/>
                </a:solidFill>
                <a:latin typeface="Cambria  "/>
                <a:ea typeface="Cabinet Grotesk" pitchFamily="34" charset="-122"/>
                <a:cs typeface="Cabinet Grotesk" pitchFamily="34" charset="-120"/>
              </a:rPr>
              <a:t>Phone calls to say hello and thank you</a:t>
            </a:r>
            <a:endParaRPr lang="en-US" dirty="0">
              <a:latin typeface="Cambria  "/>
            </a:endParaRPr>
          </a:p>
          <a:p>
            <a:pPr marL="190500" indent="-190500" algn="l">
              <a:lnSpc>
                <a:spcPts val="2363"/>
              </a:lnSpc>
              <a:buSzPct val="100000"/>
              <a:buChar char="•"/>
            </a:pPr>
            <a:r>
              <a:rPr lang="en-US" b="0" kern="0" spc="-12" dirty="0">
                <a:solidFill>
                  <a:srgbClr val="FFFFFF"/>
                </a:solidFill>
                <a:latin typeface="Cambria  "/>
                <a:ea typeface="Cabinet Grotesk" pitchFamily="34" charset="-122"/>
                <a:cs typeface="Cabinet Grotesk" pitchFamily="34" charset="-120"/>
              </a:rPr>
              <a:t>Social media shout-outs</a:t>
            </a:r>
            <a:endParaRPr lang="en-US" dirty="0">
              <a:latin typeface="Cambria  "/>
            </a:endParaRPr>
          </a:p>
          <a:p>
            <a:pPr marL="190500" indent="-190500" algn="l">
              <a:lnSpc>
                <a:spcPts val="2363"/>
              </a:lnSpc>
              <a:buSzPct val="100000"/>
              <a:buChar char="•"/>
            </a:pPr>
            <a:r>
              <a:rPr lang="en-US" b="0" kern="0" spc="-12" dirty="0">
                <a:solidFill>
                  <a:srgbClr val="FFFFFF"/>
                </a:solidFill>
                <a:latin typeface="Cambria  "/>
                <a:ea typeface="Cabinet Grotesk" pitchFamily="34" charset="-122"/>
                <a:cs typeface="Cabinet Grotesk" pitchFamily="34" charset="-120"/>
              </a:rPr>
              <a:t>Invite them back to campus</a:t>
            </a:r>
            <a:endParaRPr lang="en-US" dirty="0">
              <a:latin typeface="Cambria  "/>
            </a:endParaRPr>
          </a:p>
          <a:p>
            <a:pPr marL="190500" indent="-190500" algn="l">
              <a:lnSpc>
                <a:spcPts val="2363"/>
              </a:lnSpc>
              <a:buSzPct val="100000"/>
              <a:buChar char="•"/>
            </a:pPr>
            <a:r>
              <a:rPr lang="en-US" b="0" kern="0" spc="-12" dirty="0">
                <a:solidFill>
                  <a:srgbClr val="FFFFFF"/>
                </a:solidFill>
                <a:latin typeface="Cambria  "/>
                <a:ea typeface="Cabinet Grotesk" pitchFamily="34" charset="-122"/>
                <a:cs typeface="Cabinet Grotesk" pitchFamily="34" charset="-120"/>
              </a:rPr>
              <a:t>Send holiday or birthday cards</a:t>
            </a:r>
            <a:endParaRPr lang="en-US" dirty="0">
              <a:latin typeface="Cambria  "/>
            </a:endParaRPr>
          </a:p>
          <a:p>
            <a:pPr algn="l">
              <a:lnSpc>
                <a:spcPts val="1969"/>
              </a:lnSpc>
            </a:pPr>
            <a:endParaRPr lang="en-US" sz="1125" dirty="0"/>
          </a:p>
          <a:p>
            <a:pPr algn="l">
              <a:lnSpc>
                <a:spcPts val="1969"/>
              </a:lnSpc>
            </a:pPr>
            <a:endParaRPr lang="en-US" sz="1125" dirty="0"/>
          </a:p>
          <a:p>
            <a:pPr algn="l">
              <a:lnSpc>
                <a:spcPts val="1969"/>
              </a:lnSpc>
            </a:pPr>
            <a:endParaRPr lang="en-US" sz="1125" dirty="0"/>
          </a:p>
        </p:txBody>
      </p:sp>
      <p:pic>
        <p:nvPicPr>
          <p:cNvPr id="5" name="Image 0" descr="https://images.unsplash.com/photo-1615890932417-89da415105d2?crop=entropy&amp;cs=tinysrgb&amp;fit=max&amp;fm=jpg&amp;ixid=M3wyMTIyMnwwfDF8c2VhcmNofDEzfHx0ZWxlcGhvbmUlMjBjYWxsfGVufDB8fHx8MTcwNzI1Njg1MXww&amp;ixlib=rb-4.0.3&amp;q=80&amp;w=1080"/>
          <p:cNvPicPr>
            <a:picLocks noChangeAspect="1"/>
          </p:cNvPicPr>
          <p:nvPr/>
        </p:nvPicPr>
        <p:blipFill>
          <a:blip r:embed="rId3"/>
          <a:srcRect t="14457" b="41098"/>
          <a:stretch/>
        </p:blipFill>
        <p:spPr>
          <a:xfrm>
            <a:off x="3752104" y="155908"/>
            <a:ext cx="3086100" cy="2057400"/>
          </a:xfrm>
          <a:prstGeom prst="rect">
            <a:avLst/>
          </a:prstGeom>
        </p:spPr>
      </p:pic>
      <p:pic>
        <p:nvPicPr>
          <p:cNvPr id="6" name="Image 1" descr="https://images.unsplash.com/photo-1517292987719-0369a794ec0f?crop=entropy&amp;cs=tinysrgb&amp;fit=max&amp;fm=jpg&amp;ixid=M3wyMTIyMnwwfDF8c2VhcmNofDl8fHNvY2lhbCUyMG1lZGlhJTIwc2hvdXQlMjBvdXR8ZW58MHx8fHwxNzA3MjU1OTczfDA&amp;ixlib=rb-4.0.3&amp;q=80&amp;w=1080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402002" y="1049990"/>
            <a:ext cx="2743200" cy="2057400"/>
          </a:xfrm>
          <a:prstGeom prst="rect">
            <a:avLst/>
          </a:prstGeom>
        </p:spPr>
      </p:pic>
      <p:pic>
        <p:nvPicPr>
          <p:cNvPr id="7" name="Image 2" descr="https://images.unsplash.com/photo-1698047681820-f26b00b6c639?crop=entropy&amp;cs=tinysrgb&amp;fit=max&amp;fm=jpg&amp;ixid=M3wyMTIyMnwwfDF8c2VhcmNofDU3fHxoYW5kc2hha2UlMjBtZW50b3J8ZW58MHx8fHwxNzA3MjU2NDQxfDA&amp;ixlib=rb-4.0.3&amp;q=80&amp;w=1080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429972" y="1990091"/>
            <a:ext cx="3086100" cy="2057400"/>
          </a:xfrm>
          <a:prstGeom prst="rect">
            <a:avLst/>
          </a:prstGeom>
        </p:spPr>
      </p:pic>
      <p:pic>
        <p:nvPicPr>
          <p:cNvPr id="8" name="Image 3" descr="https://images.unsplash.com/photo-1558636508-e0db3814bd1d?crop=entropy&amp;cs=tinysrgb&amp;fit=max&amp;fm=jpg&amp;ixid=M3wyMTIyMnwwfDF8c2VhcmNofDF8fGhhcHB5JTIwYmlydGhkYXl8ZW58MHx8fHwxNzA3MjU2NTAxfDA&amp;ixlib=rb-4.0.3&amp;q=80&amp;w=1080"/>
          <p:cNvPicPr>
            <a:picLocks noChangeAspect="1"/>
          </p:cNvPicPr>
          <p:nvPr/>
        </p:nvPicPr>
        <p:blipFill>
          <a:blip r:embed="rId6"/>
          <a:srcRect b="188"/>
          <a:stretch/>
        </p:blipFill>
        <p:spPr>
          <a:xfrm>
            <a:off x="5925236" y="2969636"/>
            <a:ext cx="3091912" cy="20574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4578984" y="1878897"/>
            <a:ext cx="4089528" cy="0"/>
          </a:xfrm>
          <a:prstGeom prst="line">
            <a:avLst/>
          </a:prstGeom>
          <a:solidFill>
            <a:srgbClr val="FFFFFF">
              <a:alpha val="30000"/>
            </a:srgbClr>
          </a:solidFill>
          <a:ln w="5292">
            <a:solidFill>
              <a:srgbClr val="FFFFFF">
                <a:alpha val="30000"/>
              </a:srgbClr>
            </a:solidFill>
            <a:prstDash val="solid"/>
            <a:headEnd type="none"/>
            <a:tailEnd type="none"/>
          </a:ln>
        </p:spPr>
      </p:sp>
      <p:sp>
        <p:nvSpPr>
          <p:cNvPr id="4" name="Shape 1"/>
          <p:cNvSpPr/>
          <p:nvPr/>
        </p:nvSpPr>
        <p:spPr>
          <a:xfrm>
            <a:off x="4578984" y="4042486"/>
            <a:ext cx="4089528" cy="0"/>
          </a:xfrm>
          <a:prstGeom prst="line">
            <a:avLst/>
          </a:prstGeom>
          <a:solidFill>
            <a:srgbClr val="FFFFFF">
              <a:alpha val="30000"/>
            </a:srgbClr>
          </a:solidFill>
          <a:ln w="5292">
            <a:solidFill>
              <a:srgbClr val="FFFFFF">
                <a:alpha val="30000"/>
              </a:srgbClr>
            </a:solidFill>
            <a:prstDash val="solid"/>
            <a:headEnd type="none"/>
            <a:tailEnd type="none"/>
          </a:ln>
        </p:spPr>
      </p:sp>
      <p:sp>
        <p:nvSpPr>
          <p:cNvPr id="5" name="Text 2"/>
          <p:cNvSpPr/>
          <p:nvPr/>
        </p:nvSpPr>
        <p:spPr>
          <a:xfrm>
            <a:off x="5543612" y="847147"/>
            <a:ext cx="312490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ts val="2700"/>
              </a:lnSpc>
            </a:pPr>
            <a:r>
              <a:rPr lang="en-US" b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Good news: Alumni want to hear from their departments! 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261937" y="606741"/>
            <a:ext cx="3906651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3750"/>
              </a:lnSpc>
            </a:pPr>
            <a:r>
              <a:rPr lang="en-US" sz="3000" b="1" kern="0" spc="-24" dirty="0">
                <a:solidFill>
                  <a:srgbClr val="FFFFFF"/>
                </a:solidFill>
                <a:latin typeface="Cambria Bold" panose="02040803050406030204" pitchFamily="18" charset="0"/>
                <a:ea typeface="Cabinet Grotesk" pitchFamily="34" charset="-122"/>
                <a:cs typeface="Cabinet Grotesk" pitchFamily="34" charset="-120"/>
              </a:rPr>
              <a:t>What do alumni want?</a:t>
            </a:r>
            <a:endParaRPr lang="en-US" sz="3000" dirty="0">
              <a:latin typeface="Cambria Bold" panose="020408030504060302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543612" y="2291288"/>
            <a:ext cx="3124900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ts val="2700"/>
              </a:lnSpc>
            </a:pPr>
            <a:r>
              <a:rPr lang="en-US" b="0" dirty="0">
                <a:solidFill>
                  <a:srgbClr val="FFFFFF"/>
                </a:solidFill>
                <a:latin typeface="Cambria  "/>
                <a:ea typeface="Cabinet Grotesk" pitchFamily="34" charset="-122"/>
                <a:cs typeface="Cabinet Grotesk" pitchFamily="34" charset="-120"/>
              </a:rPr>
              <a:t>Designed e-mails sent on behalf of departments have far better engagement than mailers sent from the College in general.</a:t>
            </a:r>
            <a:endParaRPr lang="en-US" dirty="0">
              <a:latin typeface="Cambria  "/>
            </a:endParaRPr>
          </a:p>
        </p:txBody>
      </p:sp>
      <p:pic>
        <p:nvPicPr>
          <p:cNvPr id="8" name="Image 0" descr="https://external-media.api.pitch.com/provider/icons8/fluent/conference-call.sv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77425" y="855902"/>
            <a:ext cx="666750" cy="666750"/>
          </a:xfrm>
          <a:prstGeom prst="ellipse">
            <a:avLst/>
          </a:prstGeom>
        </p:spPr>
      </p:pic>
      <p:pic>
        <p:nvPicPr>
          <p:cNvPr id="9" name="Image 1" descr="https://external-media.api.pitch.com/provider/icons8/dusk/invite.sv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568496" y="2575771"/>
            <a:ext cx="666750" cy="666750"/>
          </a:xfrm>
          <a:prstGeom prst="ellipse">
            <a:avLst/>
          </a:prstGeom>
        </p:spPr>
      </p:pic>
      <p:sp>
        <p:nvSpPr>
          <p:cNvPr id="10" name="Shape 5"/>
          <p:cNvSpPr/>
          <p:nvPr/>
        </p:nvSpPr>
        <p:spPr>
          <a:xfrm>
            <a:off x="4578984" y="483261"/>
            <a:ext cx="4089528" cy="0"/>
          </a:xfrm>
          <a:prstGeom prst="line">
            <a:avLst/>
          </a:prstGeom>
          <a:solidFill>
            <a:srgbClr val="FFFFFF">
              <a:alpha val="30000"/>
            </a:srgbClr>
          </a:solidFill>
          <a:ln w="5292">
            <a:solidFill>
              <a:srgbClr val="FFFFFF">
                <a:alpha val="30000"/>
              </a:srgbClr>
            </a:solidFill>
            <a:prstDash val="solid"/>
            <a:headEnd type="none"/>
            <a:tailEnd type="none"/>
          </a:ln>
        </p:spPr>
      </p:sp>
      <p:pic>
        <p:nvPicPr>
          <p:cNvPr id="11" name="Image 2" descr="https://media0.giphy.com/media/dPDNwcZVhQFJIw8mDz/giphy.gif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48349" y="1532947"/>
            <a:ext cx="3227387" cy="230780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235398" y="472795"/>
            <a:ext cx="5486400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3750"/>
              </a:lnSpc>
            </a:pPr>
            <a:r>
              <a:rPr lang="en-US" sz="3000" b="1" kern="0" spc="-24" dirty="0">
                <a:solidFill>
                  <a:srgbClr val="FFFFFF"/>
                </a:solidFill>
                <a:latin typeface="Cambria Bold" panose="02040803050406030204" pitchFamily="18" charset="0"/>
                <a:ea typeface="Cabinet Grotesk" pitchFamily="34" charset="-122"/>
                <a:cs typeface="Cabinet Grotesk" pitchFamily="34" charset="-120"/>
              </a:rPr>
              <a:t>Mailers in 2023: A comparison</a:t>
            </a:r>
            <a:endParaRPr lang="en-US" sz="3000" dirty="0">
              <a:latin typeface="Cambria Bold" panose="020408030504060302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5150576" y="1783092"/>
            <a:ext cx="3657600" cy="160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ts val="3600"/>
              </a:lnSpc>
            </a:pPr>
            <a:r>
              <a:rPr lang="en-US" sz="2300" b="0" dirty="0">
                <a:solidFill>
                  <a:srgbClr val="FFFFFF"/>
                </a:solidFill>
                <a:latin typeface="Cambria "/>
                <a:ea typeface="Cabinet Grotesk" pitchFamily="34" charset="-122"/>
                <a:cs typeface="Cabinet Grotesk" pitchFamily="34" charset="-120"/>
              </a:rPr>
              <a:t>Department newsletters:</a:t>
            </a:r>
            <a:endParaRPr lang="en-US" sz="1125" dirty="0">
              <a:latin typeface="Cambria "/>
            </a:endParaRPr>
          </a:p>
          <a:p>
            <a:pPr algn="l">
              <a:lnSpc>
                <a:spcPts val="1800"/>
              </a:lnSpc>
            </a:pPr>
            <a:endParaRPr lang="en-US" sz="1125" dirty="0">
              <a:latin typeface="Cambria "/>
            </a:endParaRPr>
          </a:p>
          <a:p>
            <a:pPr algn="l">
              <a:lnSpc>
                <a:spcPts val="3600"/>
              </a:lnSpc>
            </a:pPr>
            <a:r>
              <a:rPr lang="en-US" sz="2300" b="0" dirty="0">
                <a:solidFill>
                  <a:srgbClr val="FFFFFF"/>
                </a:solidFill>
                <a:latin typeface="Cambria "/>
                <a:ea typeface="Cabinet Grotesk" pitchFamily="34" charset="-122"/>
                <a:cs typeface="Cabinet Grotesk" pitchFamily="34" charset="-120"/>
              </a:rPr>
              <a:t>Open rate = </a:t>
            </a:r>
            <a:r>
              <a:rPr lang="en-US" sz="2300" b="1" dirty="0">
                <a:solidFill>
                  <a:srgbClr val="13F499"/>
                </a:solidFill>
                <a:latin typeface="Cambria "/>
                <a:ea typeface="Cabinet Grotesk" pitchFamily="34" charset="-122"/>
                <a:cs typeface="Cabinet Grotesk" pitchFamily="34" charset="-120"/>
              </a:rPr>
              <a:t>49.10%</a:t>
            </a:r>
            <a:endParaRPr lang="en-US" sz="1125" dirty="0">
              <a:latin typeface="Cambria "/>
            </a:endParaRPr>
          </a:p>
          <a:p>
            <a:pPr algn="l">
              <a:lnSpc>
                <a:spcPts val="3600"/>
              </a:lnSpc>
            </a:pPr>
            <a:r>
              <a:rPr lang="en-US" sz="2300" b="0" dirty="0">
                <a:solidFill>
                  <a:srgbClr val="FFFFFF"/>
                </a:solidFill>
                <a:latin typeface="Cambria "/>
                <a:ea typeface="Cabinet Grotesk" pitchFamily="34" charset="-122"/>
                <a:cs typeface="Cabinet Grotesk" pitchFamily="34" charset="-120"/>
              </a:rPr>
              <a:t>Click-through rate = </a:t>
            </a:r>
            <a:r>
              <a:rPr lang="en-US" sz="2300" b="1" dirty="0">
                <a:solidFill>
                  <a:srgbClr val="13F499"/>
                </a:solidFill>
                <a:latin typeface="Cambria "/>
                <a:ea typeface="Cabinet Grotesk" pitchFamily="34" charset="-122"/>
                <a:cs typeface="Cabinet Grotesk" pitchFamily="34" charset="-120"/>
              </a:rPr>
              <a:t>14.70%</a:t>
            </a:r>
            <a:endParaRPr lang="en-US" sz="1125" dirty="0">
              <a:latin typeface="Cambria "/>
            </a:endParaRPr>
          </a:p>
        </p:txBody>
      </p:sp>
      <p:sp>
        <p:nvSpPr>
          <p:cNvPr id="5" name="Shape 2"/>
          <p:cNvSpPr/>
          <p:nvPr/>
        </p:nvSpPr>
        <p:spPr>
          <a:xfrm rot="5400000">
            <a:off x="3078688" y="3006303"/>
            <a:ext cx="3000591" cy="0"/>
          </a:xfrm>
          <a:prstGeom prst="line">
            <a:avLst/>
          </a:prstGeom>
          <a:solidFill>
            <a:srgbClr val="FFFFFF">
              <a:alpha val="30000"/>
            </a:srgbClr>
          </a:solidFill>
          <a:ln w="5292">
            <a:solidFill>
              <a:srgbClr val="FFFFFF">
                <a:alpha val="30000"/>
              </a:srgbClr>
            </a:solidFill>
            <a:prstDash val="solid"/>
            <a:headEnd type="none"/>
            <a:tailEnd type="none"/>
          </a:ln>
        </p:spPr>
      </p:sp>
      <p:sp>
        <p:nvSpPr>
          <p:cNvPr id="6" name="Text 3"/>
          <p:cNvSpPr/>
          <p:nvPr/>
        </p:nvSpPr>
        <p:spPr>
          <a:xfrm>
            <a:off x="907418" y="1771650"/>
            <a:ext cx="3657600" cy="160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ts val="3600"/>
              </a:lnSpc>
            </a:pPr>
            <a:r>
              <a:rPr lang="en-US" sz="2300" b="0" dirty="0">
                <a:solidFill>
                  <a:srgbClr val="FFFFFF"/>
                </a:solidFill>
                <a:latin typeface="Cambria "/>
                <a:ea typeface="Cabinet Grotesk" pitchFamily="34" charset="-122"/>
                <a:cs typeface="Cabinet Grotesk" pitchFamily="34" charset="-120"/>
              </a:rPr>
              <a:t>The College Connection:</a:t>
            </a:r>
            <a:endParaRPr lang="en-US" sz="1125" dirty="0">
              <a:latin typeface="Cambria "/>
            </a:endParaRPr>
          </a:p>
          <a:p>
            <a:pPr algn="l">
              <a:lnSpc>
                <a:spcPts val="1800"/>
              </a:lnSpc>
            </a:pPr>
            <a:endParaRPr lang="en-US" sz="1125" dirty="0">
              <a:latin typeface="Cambria "/>
            </a:endParaRPr>
          </a:p>
          <a:p>
            <a:pPr algn="l">
              <a:lnSpc>
                <a:spcPts val="3600"/>
              </a:lnSpc>
            </a:pPr>
            <a:r>
              <a:rPr lang="en-US" sz="2300" b="0" dirty="0">
                <a:solidFill>
                  <a:srgbClr val="FFFFFF"/>
                </a:solidFill>
                <a:latin typeface="Cambria "/>
                <a:ea typeface="Cabinet Grotesk" pitchFamily="34" charset="-122"/>
                <a:cs typeface="Cabinet Grotesk" pitchFamily="34" charset="-120"/>
              </a:rPr>
              <a:t>Open rate = </a:t>
            </a:r>
            <a:r>
              <a:rPr lang="en-US" sz="1100" b="1" dirty="0">
                <a:solidFill>
                  <a:srgbClr val="FFFFFF"/>
                </a:solidFill>
                <a:latin typeface="Cambria "/>
                <a:ea typeface="Cabinet Grotesk" pitchFamily="34" charset="-122"/>
                <a:cs typeface="Cabinet Grotesk" pitchFamily="34" charset="-120"/>
              </a:rPr>
              <a:t>41.56%</a:t>
            </a:r>
            <a:endParaRPr lang="en-US" sz="1125" dirty="0">
              <a:latin typeface="Cambria "/>
            </a:endParaRPr>
          </a:p>
          <a:p>
            <a:pPr algn="l">
              <a:lnSpc>
                <a:spcPts val="3600"/>
              </a:lnSpc>
            </a:pPr>
            <a:r>
              <a:rPr lang="en-US" sz="2300" b="0" dirty="0">
                <a:solidFill>
                  <a:srgbClr val="FFFFFF"/>
                </a:solidFill>
                <a:latin typeface="Cambria "/>
                <a:ea typeface="Cabinet Grotesk" pitchFamily="34" charset="-122"/>
                <a:cs typeface="Cabinet Grotesk" pitchFamily="34" charset="-120"/>
              </a:rPr>
              <a:t>Click-through rate = </a:t>
            </a:r>
            <a:r>
              <a:rPr lang="en-US" sz="1100" b="1" dirty="0">
                <a:solidFill>
                  <a:srgbClr val="FFFFFF"/>
                </a:solidFill>
                <a:latin typeface="Cambria "/>
                <a:ea typeface="Cabinet Grotesk" pitchFamily="34" charset="-122"/>
                <a:cs typeface="Cabinet Grotesk" pitchFamily="34" charset="-120"/>
              </a:rPr>
              <a:t>1.77%</a:t>
            </a:r>
            <a:endParaRPr lang="en-US" sz="1125" dirty="0">
              <a:latin typeface="Cambria 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4837945" y="1986053"/>
            <a:ext cx="3652660" cy="0"/>
          </a:xfrm>
          <a:prstGeom prst="line">
            <a:avLst/>
          </a:prstGeom>
          <a:solidFill>
            <a:srgbClr val="FFFFFF">
              <a:alpha val="30000"/>
            </a:srgbClr>
          </a:solidFill>
          <a:ln w="5292">
            <a:solidFill>
              <a:srgbClr val="FFFFFF">
                <a:alpha val="30000"/>
              </a:srgbClr>
            </a:solidFill>
            <a:prstDash val="solid"/>
            <a:headEnd type="none"/>
            <a:tailEnd type="none"/>
          </a:ln>
        </p:spPr>
      </p:sp>
      <p:sp>
        <p:nvSpPr>
          <p:cNvPr id="4" name="Shape 1"/>
          <p:cNvSpPr/>
          <p:nvPr/>
        </p:nvSpPr>
        <p:spPr>
          <a:xfrm>
            <a:off x="4837945" y="4149642"/>
            <a:ext cx="3652633" cy="0"/>
          </a:xfrm>
          <a:prstGeom prst="line">
            <a:avLst/>
          </a:prstGeom>
          <a:solidFill>
            <a:srgbClr val="FFFFFF">
              <a:alpha val="30000"/>
            </a:srgbClr>
          </a:solidFill>
          <a:ln w="5292">
            <a:solidFill>
              <a:srgbClr val="FFFFFF">
                <a:alpha val="30000"/>
              </a:srgbClr>
            </a:solidFill>
            <a:prstDash val="solid"/>
            <a:headEnd type="none"/>
            <a:tailEnd type="none"/>
          </a:ln>
        </p:spPr>
      </p:sp>
      <p:sp>
        <p:nvSpPr>
          <p:cNvPr id="5" name="Text 2"/>
          <p:cNvSpPr/>
          <p:nvPr/>
        </p:nvSpPr>
        <p:spPr>
          <a:xfrm>
            <a:off x="5802572" y="945335"/>
            <a:ext cx="2955945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ts val="2700"/>
              </a:lnSpc>
            </a:pPr>
            <a:r>
              <a:rPr lang="en-US" b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Alumni want </a:t>
            </a:r>
            <a:r>
              <a:rPr lang="en-US" b="0" i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consistent </a:t>
            </a:r>
            <a:r>
              <a:rPr lang="en-US" b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communications …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342305" y="588881"/>
            <a:ext cx="4194644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3750"/>
              </a:lnSpc>
            </a:pPr>
            <a:r>
              <a:rPr lang="en-US" sz="3000" b="1" kern="0" spc="-24" dirty="0">
                <a:solidFill>
                  <a:srgbClr val="FFFFFF"/>
                </a:solidFill>
                <a:latin typeface="Cambria Bold" panose="02040803050406030204" pitchFamily="18" charset="0"/>
                <a:ea typeface="Cabinet Grotesk" pitchFamily="34" charset="-122"/>
                <a:cs typeface="Cabinet Grotesk" pitchFamily="34" charset="-120"/>
              </a:rPr>
              <a:t>What do alumni want?</a:t>
            </a:r>
            <a:endParaRPr lang="en-US" sz="3000" dirty="0">
              <a:latin typeface="Cambria Bold" panose="020408030504060302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802573" y="2733178"/>
            <a:ext cx="2955945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ts val="2700"/>
              </a:lnSpc>
            </a:pPr>
            <a:r>
              <a:rPr lang="en-US" b="0" dirty="0">
                <a:solidFill>
                  <a:srgbClr val="FFFFFF"/>
                </a:solidFill>
                <a:latin typeface="Cambria "/>
                <a:ea typeface="Cabinet Grotesk" pitchFamily="34" charset="-122"/>
                <a:cs typeface="Cabinet Grotesk" pitchFamily="34" charset="-120"/>
              </a:rPr>
              <a:t>… And not necessarily lengthy communications.</a:t>
            </a:r>
            <a:endParaRPr lang="en-US" dirty="0">
              <a:latin typeface="Cambria "/>
            </a:endParaRPr>
          </a:p>
        </p:txBody>
      </p:sp>
      <p:pic>
        <p:nvPicPr>
          <p:cNvPr id="8" name="Image 0" descr="https://external-media.api.pitch.com/provider/icons8/fluent/envelope-number.sv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836386" y="963058"/>
            <a:ext cx="666750" cy="666750"/>
          </a:xfrm>
          <a:prstGeom prst="ellipse">
            <a:avLst/>
          </a:prstGeom>
        </p:spPr>
      </p:pic>
      <p:pic>
        <p:nvPicPr>
          <p:cNvPr id="9" name="Image 1" descr="https://external-media.api.pitch.com/provider/icons8/dusk/short.sv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827456" y="2682927"/>
            <a:ext cx="666750" cy="666750"/>
          </a:xfrm>
          <a:prstGeom prst="ellipse">
            <a:avLst/>
          </a:prstGeom>
        </p:spPr>
      </p:pic>
      <p:sp>
        <p:nvSpPr>
          <p:cNvPr id="10" name="Shape 5"/>
          <p:cNvSpPr/>
          <p:nvPr/>
        </p:nvSpPr>
        <p:spPr>
          <a:xfrm>
            <a:off x="4837945" y="590417"/>
            <a:ext cx="3652080" cy="0"/>
          </a:xfrm>
          <a:prstGeom prst="line">
            <a:avLst/>
          </a:prstGeom>
          <a:solidFill>
            <a:srgbClr val="FFFFFF">
              <a:alpha val="30000"/>
            </a:srgbClr>
          </a:solidFill>
          <a:ln w="5292">
            <a:solidFill>
              <a:srgbClr val="FFFFFF">
                <a:alpha val="30000"/>
              </a:srgbClr>
            </a:solidFill>
            <a:prstDash val="solid"/>
            <a:headEnd type="none"/>
            <a:tailEnd type="none"/>
          </a:ln>
        </p:spPr>
      </p:sp>
      <p:pic>
        <p:nvPicPr>
          <p:cNvPr id="11" name="Image 2" descr="https://images.unsplash.com/photo-1689799514696-b16af9b53753?crop=entropy&amp;cs=tinysrgb&amp;fit=max&amp;fm=jpg&amp;ixid=M3wyMTIyMnwwfDF8c2VhcmNofDF8fGUtbWFpbHN8ZW58MHx8fHwxNzA3MTU3MTgzfDA&amp;ixlib=rb-4.0.3&amp;q=80&amp;w=1080"/>
          <p:cNvPicPr>
            <a:picLocks noChangeAspect="1"/>
          </p:cNvPicPr>
          <p:nvPr/>
        </p:nvPicPr>
        <p:blipFill>
          <a:blip r:embed="rId7"/>
          <a:srcRect t="12350" b="39974"/>
          <a:stretch/>
        </p:blipFill>
        <p:spPr>
          <a:xfrm>
            <a:off x="-2360" y="1540611"/>
            <a:ext cx="4373568" cy="312740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https://pitch-assets-ccb95893-de3f-4266-973c-20049231b248.s3.eu-west-1.amazonaws.com/17b86409-0e89-4196-8297-4bde65310f06?pitch-bytes=969802&amp;pitch-content-type=image%2F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7795" y="3560"/>
            <a:ext cx="3333486" cy="5139940"/>
          </a:xfrm>
          <a:prstGeom prst="rect">
            <a:avLst/>
          </a:prstGeom>
        </p:spPr>
      </p:pic>
      <p:pic>
        <p:nvPicPr>
          <p:cNvPr id="4" name="Image 1" descr="https://pitch-assets-ccb95893-de3f-4266-973c-20049231b248.s3.eu-west-1.amazonaws.com/084263e3-d3b2-4ca4-815c-fca3309e2e4b?pitch-bytes=322117&amp;pitch-content-type=image%2F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348579" y="3560"/>
            <a:ext cx="4317681" cy="51399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4570085" y="3980194"/>
            <a:ext cx="4089528" cy="0"/>
          </a:xfrm>
          <a:prstGeom prst="line">
            <a:avLst/>
          </a:prstGeom>
          <a:solidFill>
            <a:srgbClr val="FFFFFF">
              <a:alpha val="30000"/>
            </a:srgbClr>
          </a:solidFill>
          <a:ln w="5292">
            <a:solidFill>
              <a:srgbClr val="FFFFFF">
                <a:alpha val="30000"/>
              </a:srgbClr>
            </a:solidFill>
            <a:prstDash val="solid"/>
            <a:headEnd type="none"/>
            <a:tailEnd type="none"/>
          </a:ln>
        </p:spPr>
      </p:sp>
      <p:sp>
        <p:nvSpPr>
          <p:cNvPr id="4" name="Text 1"/>
          <p:cNvSpPr/>
          <p:nvPr/>
        </p:nvSpPr>
        <p:spPr>
          <a:xfrm>
            <a:off x="4751620" y="1944739"/>
            <a:ext cx="4572000" cy="16763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ts val="3300"/>
              </a:lnSpc>
            </a:pPr>
            <a:r>
              <a:rPr lang="en-US" sz="2100" b="0" dirty="0">
                <a:solidFill>
                  <a:srgbClr val="FFFFFF"/>
                </a:solidFill>
                <a:latin typeface="Cambria "/>
                <a:ea typeface="Cabinet Grotesk" pitchFamily="34" charset="-122"/>
                <a:cs typeface="Cabinet Grotesk" pitchFamily="34" charset="-120"/>
              </a:rPr>
              <a:t>Alumni want to hear about current students, other alumni, and faculty research — typically in that order of interest.</a:t>
            </a:r>
            <a:endParaRPr lang="en-US" sz="1125" dirty="0">
              <a:latin typeface="Cambria "/>
            </a:endParaRPr>
          </a:p>
        </p:txBody>
      </p:sp>
      <p:sp>
        <p:nvSpPr>
          <p:cNvPr id="5" name="Text 2"/>
          <p:cNvSpPr/>
          <p:nvPr/>
        </p:nvSpPr>
        <p:spPr>
          <a:xfrm>
            <a:off x="1196323" y="480844"/>
            <a:ext cx="6747523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750"/>
              </a:lnSpc>
            </a:pPr>
            <a:r>
              <a:rPr lang="en-US" sz="3000" b="1" kern="0" spc="-24" dirty="0">
                <a:solidFill>
                  <a:srgbClr val="FFFFFF"/>
                </a:solidFill>
                <a:latin typeface="Cambria Bold" panose="02040803050406030204" pitchFamily="18" charset="0"/>
                <a:ea typeface="Cabinet Grotesk" pitchFamily="34" charset="-122"/>
                <a:cs typeface="Cabinet Grotesk" pitchFamily="34" charset="-120"/>
              </a:rPr>
              <a:t>What type of content is most engaging?</a:t>
            </a:r>
            <a:endParaRPr lang="en-US" sz="3000" dirty="0">
              <a:latin typeface="Cambria Bold" panose="020408030504060302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4570085" y="1533318"/>
            <a:ext cx="4089528" cy="0"/>
          </a:xfrm>
          <a:prstGeom prst="line">
            <a:avLst/>
          </a:prstGeom>
          <a:solidFill>
            <a:srgbClr val="FFFFFF">
              <a:alpha val="30000"/>
            </a:srgbClr>
          </a:solidFill>
          <a:ln w="5292">
            <a:solidFill>
              <a:srgbClr val="FFFFFF">
                <a:alpha val="30000"/>
              </a:srgbClr>
            </a:solidFill>
            <a:prstDash val="solid"/>
            <a:headEnd type="none"/>
            <a:tailEnd type="none"/>
          </a:ln>
        </p:spPr>
      </p:sp>
      <p:pic>
        <p:nvPicPr>
          <p:cNvPr id="7" name="Image 0" descr="https://images.unsplash.com/photo-1486312338219-ce68d2c6f44d?crop=entropy&amp;cs=tinysrgb&amp;fit=max&amp;fm=jpg&amp;ixid=M3wyMTIyMnwwfDF8c2VhcmNofDZ8fGxhcHRvcHxlbnwwfHx8fDE3MDcxMjI3OTJ8MA&amp;ixlib=rb-4.0.3&amp;q=80&amp;w=1080"/>
          <p:cNvPicPr>
            <a:picLocks noChangeAspect="1"/>
          </p:cNvPicPr>
          <p:nvPr/>
        </p:nvPicPr>
        <p:blipFill>
          <a:blip r:embed="rId3"/>
          <a:srcRect l="1854" r="5098"/>
          <a:stretch/>
        </p:blipFill>
        <p:spPr>
          <a:xfrm>
            <a:off x="359" y="1381607"/>
            <a:ext cx="3914154" cy="279888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4569459" y="3384192"/>
            <a:ext cx="4089528" cy="0"/>
          </a:xfrm>
          <a:prstGeom prst="line">
            <a:avLst/>
          </a:prstGeom>
          <a:solidFill>
            <a:srgbClr val="FFFFFF">
              <a:alpha val="30000"/>
            </a:srgbClr>
          </a:solidFill>
          <a:ln w="5292">
            <a:solidFill>
              <a:srgbClr val="FFFFFF">
                <a:alpha val="30000"/>
              </a:srgbClr>
            </a:solidFill>
            <a:prstDash val="solid"/>
            <a:headEnd type="none"/>
            <a:tailEnd type="none"/>
          </a:ln>
        </p:spPr>
      </p:sp>
      <p:sp>
        <p:nvSpPr>
          <p:cNvPr id="4" name="Text 1"/>
          <p:cNvSpPr/>
          <p:nvPr/>
        </p:nvSpPr>
        <p:spPr>
          <a:xfrm>
            <a:off x="4628700" y="2207411"/>
            <a:ext cx="3657600" cy="1066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ts val="3300"/>
              </a:lnSpc>
            </a:pPr>
            <a:r>
              <a:rPr lang="en-US" sz="2100" b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Well, lots of ways.</a:t>
            </a:r>
            <a:endParaRPr lang="en-US" sz="112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ts val="3300"/>
              </a:lnSpc>
            </a:pPr>
            <a:r>
              <a:rPr lang="en-US" sz="2100" b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We send … a lot of e-mails.</a:t>
            </a:r>
            <a:endParaRPr lang="en-US" sz="112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ts val="1800"/>
              </a:lnSpc>
            </a:pPr>
            <a:endParaRPr lang="en-US" sz="1125" dirty="0"/>
          </a:p>
        </p:txBody>
      </p:sp>
      <p:sp>
        <p:nvSpPr>
          <p:cNvPr id="5" name="Text 2"/>
          <p:cNvSpPr/>
          <p:nvPr/>
        </p:nvSpPr>
        <p:spPr>
          <a:xfrm>
            <a:off x="4154215" y="322103"/>
            <a:ext cx="4742673" cy="1428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750"/>
              </a:lnSpc>
            </a:pPr>
            <a:r>
              <a:rPr lang="en-US" sz="2500" b="1" kern="0" spc="-24" dirty="0">
                <a:solidFill>
                  <a:srgbClr val="FFFFFF"/>
                </a:solidFill>
                <a:latin typeface="Cambria Bold" panose="02040803050406030204" pitchFamily="18" charset="0"/>
                <a:ea typeface="Cabinet Grotesk" pitchFamily="34" charset="-122"/>
                <a:cs typeface="Cabinet Grotesk" pitchFamily="34" charset="-120"/>
              </a:rPr>
              <a:t>How is our office communicating with alumni?</a:t>
            </a:r>
            <a:endParaRPr lang="en-US" sz="2500" dirty="0">
              <a:latin typeface="Cambria Bold" panose="02040803050406030204" pitchFamily="18" charset="0"/>
            </a:endParaRPr>
          </a:p>
          <a:p>
            <a:pPr algn="ctr">
              <a:lnSpc>
                <a:spcPts val="3750"/>
              </a:lnSpc>
            </a:pPr>
            <a:r>
              <a:rPr lang="en-US" sz="2500" b="1" kern="0" spc="-24" dirty="0">
                <a:solidFill>
                  <a:srgbClr val="FFFFFF"/>
                </a:solidFill>
                <a:latin typeface="Cambria Bold" panose="02040803050406030204" pitchFamily="18" charset="0"/>
                <a:ea typeface="Cabinet Grotesk" pitchFamily="34" charset="-122"/>
                <a:cs typeface="Cabinet Grotesk" pitchFamily="34" charset="-120"/>
              </a:rPr>
              <a:t>(including your own)</a:t>
            </a:r>
            <a:endParaRPr lang="en-US" sz="2500" dirty="0">
              <a:latin typeface="Cambria Bold" panose="020408030504060302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4480788" y="1999917"/>
            <a:ext cx="4089528" cy="0"/>
          </a:xfrm>
          <a:prstGeom prst="line">
            <a:avLst/>
          </a:prstGeom>
          <a:solidFill>
            <a:srgbClr val="FFFFFF">
              <a:alpha val="30000"/>
            </a:srgbClr>
          </a:solidFill>
          <a:ln w="5292">
            <a:solidFill>
              <a:srgbClr val="FFFFFF">
                <a:alpha val="30000"/>
              </a:srgbClr>
            </a:solidFill>
            <a:prstDash val="solid"/>
            <a:headEnd type="none"/>
            <a:tailEnd type="none"/>
          </a:ln>
        </p:spPr>
      </p:sp>
      <p:pic>
        <p:nvPicPr>
          <p:cNvPr id="7" name="Image 0" descr="https://pitch-assets-ccb95893-de3f-4266-973c-20049231b248.s3.eu-west-1.amazonaws.com/ff0054ce-8d5b-478d-982e-0b4695964d7f?pitch-bytes=9786161&amp;pitch-content-type=image%2Fjpeg"/>
          <p:cNvPicPr>
            <a:picLocks noChangeAspect="1"/>
          </p:cNvPicPr>
          <p:nvPr/>
        </p:nvPicPr>
        <p:blipFill>
          <a:blip r:embed="rId3"/>
          <a:srcRect l="25797" r="25797"/>
          <a:stretch/>
        </p:blipFill>
        <p:spPr>
          <a:xfrm>
            <a:off x="359" y="0"/>
            <a:ext cx="3734994" cy="514350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239550" y="3633257"/>
            <a:ext cx="4657337" cy="83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300"/>
              </a:lnSpc>
            </a:pPr>
            <a:r>
              <a:rPr lang="en-US" sz="21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1,529,213 e-mails sent last year via 120 distinct sends.</a:t>
            </a:r>
            <a:endParaRPr lang="en-US" sz="2063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481952" y="1808201"/>
            <a:ext cx="4384142" cy="476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750"/>
              </a:lnSpc>
            </a:pPr>
            <a:r>
              <a:rPr lang="en-US" sz="3000" b="1" kern="0" spc="-24" dirty="0">
                <a:solidFill>
                  <a:srgbClr val="FFFFFF"/>
                </a:solidFill>
                <a:latin typeface="Cambria Bold" panose="02040803050406030204" pitchFamily="18" charset="0"/>
                <a:ea typeface="Cabinet Grotesk" pitchFamily="34" charset="-122"/>
                <a:cs typeface="Cabinet Grotesk" pitchFamily="34" charset="-120"/>
              </a:rPr>
              <a:t>The College Connection</a:t>
            </a:r>
            <a:endParaRPr lang="en-US" sz="3000" dirty="0">
              <a:latin typeface="Cambria Bold" panose="020408030504060302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4525822" y="2859067"/>
            <a:ext cx="4296401" cy="419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300"/>
              </a:lnSpc>
            </a:pPr>
            <a:r>
              <a:rPr lang="en-US" sz="23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Mailed monthly</a:t>
            </a:r>
            <a:endParaRPr lang="en-US" sz="23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Image 0" descr="https://pitch-assets-ccb95893-de3f-4266-973c-20049231b248.s3.eu-west-1.amazonaws.com/4a7c7ae1-7df5-45dc-9cfc-e98d107fabe0?pitch-bytes=2355554&amp;pitch-content-type=image%2F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04777" y="3560"/>
            <a:ext cx="3282941" cy="51399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https://images.unsplash.com/photo-1552664688-cf412ec27db2?crop=entropy&amp;cs=tinysrgb&amp;fit=max&amp;fm=jpg&amp;ixid=M3wyMTIyMnwwfDF8c2VhcmNofDF8fHdvcmtzaG9wfGVufDF8MXx8fDE3MDYwMzQyNzd8MA&amp;ixlib=rb-4.0.3&amp;q=80&amp;w=1080"/>
          <p:cNvPicPr>
            <a:picLocks noChangeAspect="1"/>
          </p:cNvPicPr>
          <p:nvPr/>
        </p:nvPicPr>
        <p:blipFill>
          <a:blip r:embed="rId3"/>
          <a:srcRect l="9081" r="3507"/>
          <a:stretch/>
        </p:blipFill>
        <p:spPr>
          <a:xfrm>
            <a:off x="6142837" y="-261"/>
            <a:ext cx="2997528" cy="5143761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76250" y="476718"/>
            <a:ext cx="5486400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l">
              <a:lnSpc>
                <a:spcPts val="3750"/>
              </a:lnSpc>
            </a:pPr>
            <a:r>
              <a:rPr lang="en-US" sz="3500" b="1" kern="0" spc="-24" dirty="0">
                <a:solidFill>
                  <a:srgbClr val="FFFFFF"/>
                </a:solidFill>
                <a:latin typeface="Cambria Bold" panose="02040803050406030204" pitchFamily="18" charset="0"/>
                <a:ea typeface="Cabinet Grotesk" pitchFamily="34" charset="-122"/>
                <a:cs typeface="Cabinet Grotesk" pitchFamily="34" charset="-120"/>
              </a:rPr>
              <a:t>Key Objectives:</a:t>
            </a:r>
            <a:endParaRPr lang="en-US" sz="3500" dirty="0">
              <a:latin typeface="Cambria Bold" panose="02040803050406030204" pitchFamily="18" charset="0"/>
            </a:endParaRPr>
          </a:p>
        </p:txBody>
      </p:sp>
      <p:sp>
        <p:nvSpPr>
          <p:cNvPr id="5" name="Text 1"/>
          <p:cNvSpPr/>
          <p:nvPr/>
        </p:nvSpPr>
        <p:spPr>
          <a:xfrm>
            <a:off x="476250" y="1214307"/>
            <a:ext cx="5486400" cy="31873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514350" indent="-514350" algn="l">
              <a:lnSpc>
                <a:spcPts val="2880"/>
              </a:lnSpc>
              <a:buSzPct val="100000"/>
              <a:buFont typeface="+mj-lt"/>
              <a:buAutoNum type="arabicPeriod"/>
            </a:pPr>
            <a:r>
              <a:rPr lang="en-US" sz="25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Navigate Annual Giving Best     Practices </a:t>
            </a:r>
            <a:endParaRPr lang="en-US" sz="25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l">
              <a:lnSpc>
                <a:spcPts val="1800"/>
              </a:lnSpc>
              <a:buFont typeface="+mj-lt"/>
              <a:buAutoNum type="arabicPeriod"/>
            </a:pPr>
            <a:endParaRPr lang="en-US" sz="25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514350" algn="l">
              <a:lnSpc>
                <a:spcPts val="2880"/>
              </a:lnSpc>
              <a:buSzPct val="100000"/>
              <a:buFont typeface="+mj-lt"/>
              <a:buAutoNum type="arabicPeriod"/>
            </a:pPr>
            <a:r>
              <a:rPr lang="en-US" sz="25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Shift Focus: Illuminate Impact for Future Support </a:t>
            </a:r>
            <a:endParaRPr lang="en-US" sz="25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l">
              <a:lnSpc>
                <a:spcPts val="2880"/>
              </a:lnSpc>
              <a:buSzPct val="100000"/>
              <a:buFont typeface="+mj-lt"/>
              <a:buAutoNum type="arabicPeriod"/>
            </a:pPr>
            <a:endParaRPr lang="en-US" sz="25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514350" algn="l">
              <a:lnSpc>
                <a:spcPts val="2880"/>
              </a:lnSpc>
              <a:buSzPct val="100000"/>
              <a:buFont typeface="+mj-lt"/>
              <a:buAutoNum type="arabicPeriod"/>
            </a:pPr>
            <a:r>
              <a:rPr lang="en-US" sz="25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Empower Departments with Effective Impact Reporting and Alumni Engagement Strategies</a:t>
            </a:r>
            <a:endParaRPr lang="en-US" sz="2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347882" y="1165263"/>
            <a:ext cx="4670611" cy="952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750"/>
              </a:lnSpc>
            </a:pPr>
            <a:r>
              <a:rPr lang="en-US" sz="3000" b="1" kern="0" spc="-24" dirty="0">
                <a:solidFill>
                  <a:srgbClr val="FFFFFF"/>
                </a:solidFill>
                <a:latin typeface="Cambria Bold" panose="02040803050406030204" pitchFamily="18" charset="0"/>
                <a:ea typeface="Cabinet Grotesk" pitchFamily="34" charset="-122"/>
                <a:cs typeface="Cabinet Grotesk" pitchFamily="34" charset="-120"/>
              </a:rPr>
              <a:t>Event mailers, both internal and departmental</a:t>
            </a:r>
            <a:endParaRPr lang="en-US" sz="3000" dirty="0">
              <a:latin typeface="Cambria Bold" panose="020408030504060302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4397187" y="2853582"/>
            <a:ext cx="4572000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300"/>
              </a:lnSpc>
            </a:pPr>
            <a:r>
              <a:rPr lang="en-US" sz="2300" b="0" kern="0" spc="-12" dirty="0">
                <a:solidFill>
                  <a:srgbClr val="FFFFFF"/>
                </a:solidFill>
                <a:latin typeface="Cambria "/>
                <a:ea typeface="Cabinet Grotesk" pitchFamily="34" charset="-122"/>
                <a:cs typeface="Cabinet Grotesk" pitchFamily="34" charset="-120"/>
              </a:rPr>
              <a:t>Mailed on a rolling basis</a:t>
            </a:r>
            <a:endParaRPr lang="en-US" sz="2300" dirty="0">
              <a:latin typeface="Cambria "/>
            </a:endParaRPr>
          </a:p>
        </p:txBody>
      </p:sp>
      <p:pic>
        <p:nvPicPr>
          <p:cNvPr id="5" name="Image 0" descr="https://pitch-assets-ccb95893-de3f-4266-973c-20049231b248.s3.eu-west-1.amazonaws.com/4239399b-3a2e-47e0-a862-26f67f4279ba?pitch-bytes=727061&amp;pitch-content-type=image%2F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23" y="-1786"/>
            <a:ext cx="2911572" cy="3743222"/>
          </a:xfrm>
          <a:prstGeom prst="rect">
            <a:avLst/>
          </a:prstGeom>
        </p:spPr>
      </p:pic>
      <p:pic>
        <p:nvPicPr>
          <p:cNvPr id="6" name="Image 1" descr="https://pitch-assets-ccb95893-de3f-4266-973c-20049231b248.s3.eu-west-1.amazonaws.com/3f75c915-42e2-4669-8e1d-7ad71d209148?pitch-bytes=1295828&amp;pitch-content-type=image%2F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51894" y="1400175"/>
            <a:ext cx="2638762" cy="3743222"/>
          </a:xfrm>
          <a:prstGeom prst="rect">
            <a:avLst/>
          </a:prstGeom>
          <a:effectLst>
            <a:outerShdw blurRad="152400" dist="50800" dir="3780000" algn="bl" rotWithShape="0">
              <a:srgbClr val="000000">
                <a:alpha val="100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724400" y="1165263"/>
            <a:ext cx="4222376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750"/>
              </a:lnSpc>
            </a:pPr>
            <a:r>
              <a:rPr lang="en-US" sz="3000" b="1" kern="0" spc="-24" dirty="0">
                <a:solidFill>
                  <a:srgbClr val="FFFFFF"/>
                </a:solidFill>
                <a:latin typeface="Cambria Bold" panose="02040803050406030204" pitchFamily="18" charset="0"/>
                <a:ea typeface="Cabinet Grotesk" pitchFamily="34" charset="-122"/>
                <a:cs typeface="Cabinet Grotesk" pitchFamily="34" charset="-120"/>
              </a:rPr>
              <a:t>Social media</a:t>
            </a:r>
            <a:endParaRPr lang="en-US" sz="3000" dirty="0">
              <a:latin typeface="Cambria Bold" panose="020408030504060302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4724400" y="2248200"/>
            <a:ext cx="4222376" cy="1257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300"/>
              </a:lnSpc>
            </a:pPr>
            <a:r>
              <a:rPr lang="en-US" sz="23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Posts coordinated with the College's Office of Communications and Marketing</a:t>
            </a:r>
            <a:endParaRPr lang="en-US" sz="23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Image 0" descr="https://pitch-assets-ccb95893-de3f-4266-973c-20049231b248.s3.eu-west-1.amazonaws.com/2223f3a3-c472-46c9-b313-b50fae11c3d3?pitch-bytes=1271826&amp;pitch-content-type=image%2F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2610" y="-1786"/>
            <a:ext cx="3475612" cy="3663483"/>
          </a:xfrm>
          <a:prstGeom prst="rect">
            <a:avLst/>
          </a:prstGeom>
        </p:spPr>
      </p:pic>
      <p:pic>
        <p:nvPicPr>
          <p:cNvPr id="6" name="Image 1" descr="https://pitch-assets-ccb95893-de3f-4266-973c-20049231b248.s3.eu-west-1.amazonaws.com/840b4f2c-cdd6-4fc9-8e04-e9fae003a2da?pitch-bytes=904815&amp;pitch-content-type=image%2F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20266" y="1480542"/>
            <a:ext cx="3451874" cy="3663483"/>
          </a:xfrm>
          <a:prstGeom prst="rect">
            <a:avLst/>
          </a:prstGeom>
          <a:effectLst>
            <a:outerShdw blurRad="152400" dist="50800" dir="3780000" algn="bl" rotWithShape="0">
              <a:srgbClr val="000000">
                <a:alpha val="10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539553" y="273111"/>
            <a:ext cx="5486400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750"/>
              </a:lnSpc>
            </a:pPr>
            <a:r>
              <a:rPr lang="en-US" sz="3000" b="1" kern="0" spc="-24" dirty="0">
                <a:solidFill>
                  <a:srgbClr val="FFFFFF"/>
                </a:solidFill>
                <a:latin typeface="Cambria Bold" panose="02040803050406030204" pitchFamily="18" charset="0"/>
                <a:ea typeface="Cabinet Grotesk" pitchFamily="34" charset="-122"/>
                <a:cs typeface="Cabinet Grotesk" pitchFamily="34" charset="-120"/>
              </a:rPr>
              <a:t>Coming soon!</a:t>
            </a:r>
            <a:endParaRPr lang="en-US" sz="3000" dirty="0">
              <a:latin typeface="Cambria Bold" panose="020408030504060302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3673129" y="941770"/>
            <a:ext cx="5219245" cy="83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300"/>
              </a:lnSpc>
            </a:pPr>
            <a:r>
              <a:rPr lang="en-US" sz="23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Quarterly impact updates, delivered as designed e-mails</a:t>
            </a:r>
            <a:endParaRPr lang="en-US" sz="23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4578388" y="1998900"/>
            <a:ext cx="4089528" cy="0"/>
          </a:xfrm>
          <a:prstGeom prst="line">
            <a:avLst/>
          </a:prstGeom>
          <a:solidFill>
            <a:srgbClr val="FFFFFF">
              <a:alpha val="30000"/>
            </a:srgbClr>
          </a:solidFill>
          <a:ln w="5292">
            <a:solidFill>
              <a:srgbClr val="FFFFFF">
                <a:alpha val="30000"/>
              </a:srgbClr>
            </a:solidFill>
            <a:prstDash val="solid"/>
            <a:headEnd type="none"/>
            <a:tailEnd type="none"/>
          </a:ln>
        </p:spPr>
      </p:sp>
      <p:sp>
        <p:nvSpPr>
          <p:cNvPr id="6" name="Text 3"/>
          <p:cNvSpPr/>
          <p:nvPr/>
        </p:nvSpPr>
        <p:spPr>
          <a:xfrm>
            <a:off x="3673130" y="2151758"/>
            <a:ext cx="5219245" cy="8381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300"/>
              </a:lnSpc>
            </a:pPr>
            <a:r>
              <a:rPr lang="en-US" sz="23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Audience: All donors, both </a:t>
            </a:r>
          </a:p>
          <a:p>
            <a:pPr algn="ctr">
              <a:lnSpc>
                <a:spcPts val="3300"/>
              </a:lnSpc>
            </a:pPr>
            <a:r>
              <a:rPr lang="en-US" sz="23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active and lapsed</a:t>
            </a:r>
            <a:endParaRPr lang="en-US" sz="23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4486115" y="3071057"/>
            <a:ext cx="4089528" cy="0"/>
          </a:xfrm>
          <a:prstGeom prst="line">
            <a:avLst/>
          </a:prstGeom>
          <a:solidFill>
            <a:srgbClr val="FFFFFF">
              <a:alpha val="30000"/>
            </a:srgbClr>
          </a:solidFill>
          <a:ln w="5292">
            <a:solidFill>
              <a:srgbClr val="FFFFFF">
                <a:alpha val="30000"/>
              </a:srgbClr>
            </a:solidFill>
            <a:prstDash val="solid"/>
            <a:headEnd type="none"/>
            <a:tailEnd type="none"/>
          </a:ln>
        </p:spPr>
      </p:sp>
      <p:sp>
        <p:nvSpPr>
          <p:cNvPr id="8" name="Text 5"/>
          <p:cNvSpPr/>
          <p:nvPr/>
        </p:nvSpPr>
        <p:spPr>
          <a:xfrm>
            <a:off x="3673130" y="3361743"/>
            <a:ext cx="5219245" cy="1257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300"/>
              </a:lnSpc>
            </a:pPr>
            <a:r>
              <a:rPr lang="en-US" sz="23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Content: Select student spotlights, faculty spotlights, quotes from scholarship recipients, select donor statistics</a:t>
            </a:r>
            <a:endParaRPr lang="en-US" sz="23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Image 0" descr="https://pitch-assets-ccb95893-de3f-4266-973c-20049231b248.s3.eu-west-1.amazonaws.com/5afc2f5c-1475-4684-9daf-4588f2aa8588?pitch-bytes=387268&amp;pitch-content-type=image%2Fjpe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86" y="-1786"/>
            <a:ext cx="3430191" cy="514528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94206" y="227305"/>
            <a:ext cx="5114124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750"/>
              </a:lnSpc>
            </a:pPr>
            <a:r>
              <a:rPr lang="en-US" sz="3000" b="1" kern="0" spc="-24" dirty="0">
                <a:solidFill>
                  <a:srgbClr val="FFFFFF"/>
                </a:solidFill>
                <a:latin typeface="Cambria Bold" panose="02040803050406030204" pitchFamily="18" charset="0"/>
                <a:ea typeface="Cabinet Grotesk" pitchFamily="34" charset="-122"/>
                <a:cs typeface="Cabinet Grotesk" pitchFamily="34" charset="-120"/>
              </a:rPr>
              <a:t>Also coming soon!</a:t>
            </a:r>
            <a:endParaRPr lang="en-US" sz="3000" dirty="0">
              <a:latin typeface="Cambria Bold" panose="020408030504060302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394205" y="926204"/>
            <a:ext cx="5114124" cy="83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300"/>
              </a:lnSpc>
            </a:pPr>
            <a:r>
              <a:rPr lang="en-US" sz="2300" b="0" kern="0" spc="-12" dirty="0">
                <a:solidFill>
                  <a:srgbClr val="FFFFFF"/>
                </a:solidFill>
                <a:latin typeface="Cambria  "/>
                <a:ea typeface="Cabinet Grotesk" pitchFamily="34" charset="-122"/>
                <a:cs typeface="Cabinet Grotesk" pitchFamily="34" charset="-120"/>
              </a:rPr>
              <a:t>Quarterly advancement updates, delivered as designed e-mails</a:t>
            </a:r>
            <a:endParaRPr lang="en-US" sz="2300" dirty="0">
              <a:latin typeface="Cambria  "/>
            </a:endParaRPr>
          </a:p>
        </p:txBody>
      </p:sp>
      <p:sp>
        <p:nvSpPr>
          <p:cNvPr id="5" name="Shape 2"/>
          <p:cNvSpPr/>
          <p:nvPr/>
        </p:nvSpPr>
        <p:spPr>
          <a:xfrm>
            <a:off x="595748" y="2007829"/>
            <a:ext cx="4089528" cy="0"/>
          </a:xfrm>
          <a:prstGeom prst="line">
            <a:avLst/>
          </a:prstGeom>
          <a:solidFill>
            <a:srgbClr val="FFFFFF">
              <a:alpha val="30000"/>
            </a:srgbClr>
          </a:solidFill>
          <a:ln w="5292">
            <a:solidFill>
              <a:srgbClr val="FFFFFF">
                <a:alpha val="30000"/>
              </a:srgbClr>
            </a:solidFill>
            <a:prstDash val="solid"/>
            <a:headEnd type="none"/>
            <a:tailEnd type="none"/>
          </a:ln>
        </p:spPr>
      </p:sp>
      <p:sp>
        <p:nvSpPr>
          <p:cNvPr id="6" name="Text 3"/>
          <p:cNvSpPr/>
          <p:nvPr/>
        </p:nvSpPr>
        <p:spPr>
          <a:xfrm>
            <a:off x="394206" y="2323643"/>
            <a:ext cx="5114124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300"/>
              </a:lnSpc>
            </a:pPr>
            <a:r>
              <a:rPr lang="en-US" sz="2300" b="0" kern="0" spc="-12" dirty="0">
                <a:solidFill>
                  <a:srgbClr val="FFFFFF"/>
                </a:solidFill>
                <a:latin typeface="Cambria  "/>
                <a:ea typeface="Cabinet Grotesk" pitchFamily="34" charset="-122"/>
                <a:cs typeface="Cabinet Grotesk" pitchFamily="34" charset="-120"/>
              </a:rPr>
              <a:t>Audience: You!</a:t>
            </a:r>
            <a:endParaRPr lang="en-US" sz="2300" dirty="0">
              <a:latin typeface="Cambria  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92771" y="3058556"/>
            <a:ext cx="4089528" cy="0"/>
          </a:xfrm>
          <a:prstGeom prst="line">
            <a:avLst/>
          </a:prstGeom>
          <a:solidFill>
            <a:srgbClr val="FFFFFF">
              <a:alpha val="30000"/>
            </a:srgbClr>
          </a:solidFill>
          <a:ln w="5292">
            <a:solidFill>
              <a:srgbClr val="FFFFFF">
                <a:alpha val="30000"/>
              </a:srgbClr>
            </a:solidFill>
            <a:prstDash val="solid"/>
            <a:headEnd type="none"/>
            <a:tailEnd type="none"/>
          </a:ln>
        </p:spPr>
      </p:sp>
      <p:sp>
        <p:nvSpPr>
          <p:cNvPr id="8" name="Text 5"/>
          <p:cNvSpPr/>
          <p:nvPr/>
        </p:nvSpPr>
        <p:spPr>
          <a:xfrm>
            <a:off x="124250" y="3216464"/>
            <a:ext cx="5478691" cy="16997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300"/>
              </a:lnSpc>
            </a:pPr>
            <a:r>
              <a:rPr lang="en-US" sz="2200" b="0" kern="0" spc="-12" dirty="0">
                <a:solidFill>
                  <a:srgbClr val="FFFFFF"/>
                </a:solidFill>
                <a:latin typeface="Cambria  "/>
                <a:ea typeface="Cabinet Grotesk" pitchFamily="34" charset="-122"/>
                <a:cs typeface="Cabinet Grotesk" pitchFamily="34" charset="-120"/>
              </a:rPr>
              <a:t>Content: Articles recently published online, links to recent departmental newsletters, highlights of departmental events, other helpful info for alumni and advancement work </a:t>
            </a:r>
            <a:endParaRPr lang="en-US" sz="2200" dirty="0">
              <a:latin typeface="Cambria  "/>
            </a:endParaRPr>
          </a:p>
        </p:txBody>
      </p:sp>
      <p:pic>
        <p:nvPicPr>
          <p:cNvPr id="9" name="Image 0" descr="https://pitch-assets-ccb95893-de3f-4266-973c-20049231b248.s3.eu-west-1.amazonaws.com/f3320f2c-4d15-4f4e-988e-4809d346e8c1?pitch-bytes=307670&amp;pitch-content-type=image%2Fjpeg"/>
          <p:cNvPicPr>
            <a:picLocks noChangeAspect="1"/>
          </p:cNvPicPr>
          <p:nvPr/>
        </p:nvPicPr>
        <p:blipFill>
          <a:blip r:embed="rId3"/>
          <a:srcRect r="299"/>
          <a:stretch/>
        </p:blipFill>
        <p:spPr>
          <a:xfrm>
            <a:off x="5716786" y="-1786"/>
            <a:ext cx="3430191" cy="514528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548099" y="889311"/>
            <a:ext cx="5486400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750"/>
              </a:lnSpc>
            </a:pPr>
            <a:r>
              <a:rPr lang="en-US" sz="3000" b="1" kern="0" spc="-24" dirty="0">
                <a:solidFill>
                  <a:srgbClr val="FFFFFF"/>
                </a:solidFill>
                <a:latin typeface="Cambria Bold" panose="02040803050406030204" pitchFamily="18" charset="0"/>
                <a:ea typeface="Cabinet Grotesk" pitchFamily="34" charset="-122"/>
                <a:cs typeface="Cabinet Grotesk" pitchFamily="34" charset="-120"/>
              </a:rPr>
              <a:t>Collaborating with our office</a:t>
            </a:r>
            <a:endParaRPr lang="en-US" sz="3000" dirty="0">
              <a:latin typeface="Cambria Bold" panose="020408030504060302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4462499" y="2102587"/>
            <a:ext cx="3657600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600"/>
              </a:lnSpc>
            </a:pPr>
            <a:r>
              <a:rPr lang="en-US" sz="2300" b="0" kern="0" spc="-12" dirty="0">
                <a:solidFill>
                  <a:srgbClr val="FFFFFF"/>
                </a:solidFill>
                <a:latin typeface="Cambria  "/>
                <a:ea typeface="Cabinet Grotesk" pitchFamily="34" charset="-122"/>
                <a:cs typeface="Cabinet Grotesk" pitchFamily="34" charset="-120"/>
              </a:rPr>
              <a:t>With our office's assistance, how can you communicate with your alumni?</a:t>
            </a:r>
            <a:endParaRPr lang="en-US" sz="2300" dirty="0">
              <a:latin typeface="Cambria  "/>
            </a:endParaRPr>
          </a:p>
        </p:txBody>
      </p:sp>
      <p:pic>
        <p:nvPicPr>
          <p:cNvPr id="5" name="Image 0" descr="https://pitch-assets-ccb95893-de3f-4266-973c-20049231b248.s3.eu-west-1.amazonaws.com/4d0199f6-4e24-4517-83ec-05e25a5f6ec8?pitch-bytes=1299475&amp;pitch-content-type=image%2Fjpe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86" y="-1786"/>
            <a:ext cx="3430191" cy="514528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376591" y="477677"/>
            <a:ext cx="4572000" cy="952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750"/>
              </a:lnSpc>
            </a:pPr>
            <a:r>
              <a:rPr lang="en-US" sz="3000" b="1" kern="0" spc="-24" dirty="0">
                <a:solidFill>
                  <a:srgbClr val="FFFFFF"/>
                </a:solidFill>
                <a:latin typeface="Cambria Bold" panose="02040803050406030204" pitchFamily="18" charset="0"/>
                <a:ea typeface="Cabinet Grotesk" pitchFamily="34" charset="-122"/>
                <a:cs typeface="Cabinet Grotesk" pitchFamily="34" charset="-120"/>
              </a:rPr>
              <a:t>Newsletter design and promotion</a:t>
            </a:r>
            <a:endParaRPr lang="en-US" sz="3000" dirty="0">
              <a:latin typeface="Cambria Bold" panose="02040803050406030204" pitchFamily="18" charset="0"/>
            </a:endParaRPr>
          </a:p>
        </p:txBody>
      </p:sp>
      <p:pic>
        <p:nvPicPr>
          <p:cNvPr id="4" name="Image 0" descr="https://pitch-assets-ccb95893-de3f-4266-973c-20049231b248.s3.eu-west-1.amazonaws.com/d5df3e01-4a3d-4825-933e-16ccda01102c?pitch-bytes=4872814&amp;pitch-content-type=image%2Fpng"/>
          <p:cNvPicPr>
            <a:picLocks noChangeAspect="1"/>
          </p:cNvPicPr>
          <p:nvPr/>
        </p:nvPicPr>
        <p:blipFill>
          <a:blip r:embed="rId3"/>
          <a:srcRect l="12905" r="3"/>
          <a:stretch/>
        </p:blipFill>
        <p:spPr>
          <a:xfrm>
            <a:off x="0" y="-1786"/>
            <a:ext cx="2740141" cy="3896786"/>
          </a:xfrm>
          <a:prstGeom prst="rect">
            <a:avLst/>
          </a:prstGeom>
        </p:spPr>
      </p:pic>
      <p:pic>
        <p:nvPicPr>
          <p:cNvPr id="5" name="Image 1" descr="https://pitch-assets-ccb95893-de3f-4266-973c-20049231b248.s3.eu-west-1.amazonaws.com/52d1588e-d534-4ff7-87cc-878479cfa7f1?pitch-bytes=1297550&amp;pitch-content-type=image%2F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31001" y="1248370"/>
            <a:ext cx="2589377" cy="3896786"/>
          </a:xfrm>
          <a:prstGeom prst="rect">
            <a:avLst/>
          </a:prstGeom>
          <a:effectLst>
            <a:outerShdw blurRad="152400" dist="50800" dir="3780000" algn="bl" rotWithShape="0">
              <a:srgbClr val="000000">
                <a:alpha val="100000"/>
              </a:srgbClr>
            </a:outerShdw>
          </a:effectLst>
        </p:spPr>
      </p:pic>
      <p:sp>
        <p:nvSpPr>
          <p:cNvPr id="6" name="Text 1"/>
          <p:cNvSpPr/>
          <p:nvPr/>
        </p:nvSpPr>
        <p:spPr>
          <a:xfrm>
            <a:off x="4376591" y="1847829"/>
            <a:ext cx="4572000" cy="8382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300"/>
              </a:lnSpc>
            </a:pPr>
            <a:r>
              <a:rPr lang="en-US" sz="23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Most frequently, we collaborate with departments on their newsletters.</a:t>
            </a:r>
            <a:endParaRPr lang="en-US" sz="23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Shape 2"/>
          <p:cNvSpPr/>
          <p:nvPr/>
        </p:nvSpPr>
        <p:spPr>
          <a:xfrm>
            <a:off x="5074152" y="3040942"/>
            <a:ext cx="3176879" cy="0"/>
          </a:xfrm>
          <a:prstGeom prst="line">
            <a:avLst/>
          </a:prstGeom>
          <a:solidFill>
            <a:srgbClr val="FFFFFF">
              <a:alpha val="30000"/>
            </a:srgbClr>
          </a:solidFill>
          <a:ln w="5292">
            <a:solidFill>
              <a:srgbClr val="FFFFFF">
                <a:alpha val="30000"/>
              </a:srgbClr>
            </a:solidFill>
            <a:prstDash val="solid"/>
            <a:headEnd type="none"/>
            <a:tailEnd type="none"/>
          </a:ln>
        </p:spPr>
      </p:sp>
      <p:sp>
        <p:nvSpPr>
          <p:cNvPr id="8" name="Text 3"/>
          <p:cNvSpPr/>
          <p:nvPr/>
        </p:nvSpPr>
        <p:spPr>
          <a:xfrm>
            <a:off x="4376591" y="3266343"/>
            <a:ext cx="4572000" cy="1257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300"/>
              </a:lnSpc>
            </a:pPr>
            <a:r>
              <a:rPr lang="en-US" sz="2300" b="0" kern="0" spc="-12" dirty="0">
                <a:solidFill>
                  <a:srgbClr val="FFFFFF"/>
                </a:solidFill>
                <a:latin typeface="Cambria "/>
                <a:ea typeface="Cabinet Grotesk" pitchFamily="34" charset="-122"/>
                <a:cs typeface="Cabinet Grotesk" pitchFamily="34" charset="-120"/>
              </a:rPr>
              <a:t>The departments create all the content, and then we design it online and mail it out to their alumni.</a:t>
            </a:r>
            <a:endParaRPr lang="en-US" sz="2300" dirty="0">
              <a:latin typeface="Cambria 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670641" y="486216"/>
            <a:ext cx="4222348" cy="476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750"/>
              </a:lnSpc>
            </a:pPr>
            <a:r>
              <a:rPr lang="en-US" sz="3000" b="1" kern="0" spc="-24" dirty="0">
                <a:solidFill>
                  <a:srgbClr val="FFFFFF"/>
                </a:solidFill>
                <a:latin typeface="Cambria Bold" panose="02040803050406030204" pitchFamily="18" charset="0"/>
                <a:ea typeface="Cabinet Grotesk" pitchFamily="34" charset="-122"/>
                <a:cs typeface="Cabinet Grotesk" pitchFamily="34" charset="-120"/>
              </a:rPr>
              <a:t>Recent examples</a:t>
            </a:r>
            <a:endParaRPr lang="en-US" sz="3000" dirty="0">
              <a:latin typeface="Cambria Bold" panose="02040803050406030204" pitchFamily="18" charset="0"/>
            </a:endParaRPr>
          </a:p>
        </p:txBody>
      </p:sp>
      <p:pic>
        <p:nvPicPr>
          <p:cNvPr id="4" name="Image 0" descr="https://pitch-assets-ccb95893-de3f-4266-973c-20049231b248.s3.eu-west-1.amazonaws.com/d5df3e01-4a3d-4825-933e-16ccda01102c?pitch-bytes=4872814&amp;pitch-content-type=image%2Fpng"/>
          <p:cNvPicPr>
            <a:picLocks noChangeAspect="1"/>
          </p:cNvPicPr>
          <p:nvPr/>
        </p:nvPicPr>
        <p:blipFill>
          <a:blip r:embed="rId3"/>
          <a:srcRect l="12905" r="3"/>
          <a:stretch/>
        </p:blipFill>
        <p:spPr>
          <a:xfrm>
            <a:off x="0" y="-1786"/>
            <a:ext cx="2740141" cy="3896786"/>
          </a:xfrm>
          <a:prstGeom prst="rect">
            <a:avLst/>
          </a:prstGeom>
        </p:spPr>
      </p:pic>
      <p:pic>
        <p:nvPicPr>
          <p:cNvPr id="5" name="Image 1" descr="https://pitch-assets-ccb95893-de3f-4266-973c-20049231b248.s3.eu-west-1.amazonaws.com/52d1588e-d534-4ff7-87cc-878479cfa7f1?pitch-bytes=1297550&amp;pitch-content-type=image%2F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31001" y="1248370"/>
            <a:ext cx="2589377" cy="3896786"/>
          </a:xfrm>
          <a:prstGeom prst="rect">
            <a:avLst/>
          </a:prstGeom>
          <a:effectLst>
            <a:outerShdw blurRad="152400" dist="50800" dir="3780000" algn="bl" rotWithShape="0">
              <a:srgbClr val="000000">
                <a:alpha val="100000"/>
              </a:srgbClr>
            </a:outerShdw>
          </a:effectLst>
        </p:spPr>
      </p:pic>
      <p:sp>
        <p:nvSpPr>
          <p:cNvPr id="6" name="Text 1"/>
          <p:cNvSpPr/>
          <p:nvPr/>
        </p:nvSpPr>
        <p:spPr>
          <a:xfrm>
            <a:off x="4481961" y="1247048"/>
            <a:ext cx="4411027" cy="16764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300"/>
              </a:lnSpc>
            </a:pPr>
            <a:r>
              <a:rPr lang="en-US" sz="2000" b="0" kern="0" spc="-12" dirty="0">
                <a:solidFill>
                  <a:srgbClr val="FFFFFF"/>
                </a:solidFill>
                <a:latin typeface="Cambria "/>
                <a:ea typeface="Cabinet Grotesk" pitchFamily="34" charset="-122"/>
                <a:cs typeface="Cabinet Grotesk" pitchFamily="34" charset="-120"/>
              </a:rPr>
              <a:t>French and Italian: </a:t>
            </a:r>
            <a:r>
              <a:rPr lang="en-US" sz="2000" b="1" kern="0" spc="-12" dirty="0">
                <a:solidFill>
                  <a:srgbClr val="FFFFFF"/>
                </a:solidFill>
                <a:latin typeface="Cambria "/>
                <a:ea typeface="Cabinet Grotesk" pitchFamily="34" charset="-122"/>
                <a:cs typeface="Cabinet Grotesk" pitchFamily="34" charset="-120"/>
              </a:rPr>
              <a:t>go.iu.edu/4RTi</a:t>
            </a:r>
            <a:endParaRPr lang="en-US" sz="2000" dirty="0">
              <a:latin typeface="Cambria "/>
            </a:endParaRPr>
          </a:p>
          <a:p>
            <a:pPr algn="ctr">
              <a:lnSpc>
                <a:spcPts val="3300"/>
              </a:lnSpc>
            </a:pPr>
            <a:r>
              <a:rPr lang="en-US" sz="2000" b="0" kern="0" spc="-12" dirty="0">
                <a:solidFill>
                  <a:srgbClr val="FFFFFF"/>
                </a:solidFill>
                <a:latin typeface="Cambria "/>
                <a:ea typeface="Cabinet Grotesk" pitchFamily="34" charset="-122"/>
                <a:cs typeface="Cabinet Grotesk" pitchFamily="34" charset="-120"/>
              </a:rPr>
              <a:t>Center for Biodiversity: </a:t>
            </a:r>
            <a:r>
              <a:rPr lang="en-US" sz="2000" b="1" kern="0" spc="-12" dirty="0">
                <a:solidFill>
                  <a:srgbClr val="FFFFFF"/>
                </a:solidFill>
                <a:latin typeface="Cambria "/>
                <a:ea typeface="Cabinet Grotesk" pitchFamily="34" charset="-122"/>
                <a:cs typeface="Cabinet Grotesk" pitchFamily="34" charset="-120"/>
              </a:rPr>
              <a:t>go.iu.edu/4RTj</a:t>
            </a:r>
            <a:endParaRPr lang="en-US" sz="2000" dirty="0">
              <a:latin typeface="Cambria "/>
            </a:endParaRPr>
          </a:p>
          <a:p>
            <a:pPr algn="ctr">
              <a:lnSpc>
                <a:spcPts val="3300"/>
              </a:lnSpc>
            </a:pPr>
            <a:r>
              <a:rPr lang="en-US" sz="2000" b="0" kern="0" spc="-12" dirty="0">
                <a:solidFill>
                  <a:srgbClr val="FFFFFF"/>
                </a:solidFill>
                <a:latin typeface="Cambria "/>
                <a:ea typeface="Cabinet Grotesk" pitchFamily="34" charset="-122"/>
                <a:cs typeface="Cabinet Grotesk" pitchFamily="34" charset="-120"/>
              </a:rPr>
              <a:t>Germanic Studies: </a:t>
            </a:r>
            <a:r>
              <a:rPr lang="en-US" sz="2000" b="1" kern="0" spc="-12" dirty="0">
                <a:solidFill>
                  <a:srgbClr val="FFFFFF"/>
                </a:solidFill>
                <a:latin typeface="Cambria "/>
                <a:ea typeface="Cabinet Grotesk" pitchFamily="34" charset="-122"/>
                <a:cs typeface="Cabinet Grotesk" pitchFamily="34" charset="-120"/>
              </a:rPr>
              <a:t>go.iu.edu/4RTk</a:t>
            </a:r>
            <a:endParaRPr lang="en-US" sz="2000" dirty="0">
              <a:latin typeface="Cambria "/>
            </a:endParaRPr>
          </a:p>
          <a:p>
            <a:pPr algn="ctr">
              <a:lnSpc>
                <a:spcPts val="3300"/>
              </a:lnSpc>
            </a:pPr>
            <a:r>
              <a:rPr lang="en-US" sz="2000" b="0" kern="0" spc="-12" dirty="0">
                <a:solidFill>
                  <a:srgbClr val="FFFFFF"/>
                </a:solidFill>
                <a:latin typeface="Cambria "/>
                <a:ea typeface="Cabinet Grotesk" pitchFamily="34" charset="-122"/>
                <a:cs typeface="Cabinet Grotesk" pitchFamily="34" charset="-120"/>
              </a:rPr>
              <a:t>Comparative Literature: </a:t>
            </a:r>
            <a:r>
              <a:rPr lang="en-US" sz="2000" b="1" kern="0" spc="-12" dirty="0">
                <a:solidFill>
                  <a:srgbClr val="FFFFFF"/>
                </a:solidFill>
                <a:latin typeface="Cambria "/>
                <a:ea typeface="Cabinet Grotesk" pitchFamily="34" charset="-122"/>
                <a:cs typeface="Cabinet Grotesk" pitchFamily="34" charset="-120"/>
              </a:rPr>
              <a:t>go.iu.edu/4RTl</a:t>
            </a:r>
            <a:endParaRPr lang="en-US" sz="2000" dirty="0">
              <a:latin typeface="Cambria "/>
            </a:endParaRPr>
          </a:p>
        </p:txBody>
      </p:sp>
      <p:sp>
        <p:nvSpPr>
          <p:cNvPr id="7" name="Shape 2"/>
          <p:cNvSpPr/>
          <p:nvPr/>
        </p:nvSpPr>
        <p:spPr>
          <a:xfrm>
            <a:off x="4983807" y="3201557"/>
            <a:ext cx="3176879" cy="0"/>
          </a:xfrm>
          <a:prstGeom prst="line">
            <a:avLst/>
          </a:prstGeom>
          <a:solidFill>
            <a:srgbClr val="FFFFFF">
              <a:alpha val="30000"/>
            </a:srgbClr>
          </a:solidFill>
          <a:ln w="5292">
            <a:solidFill>
              <a:srgbClr val="FFFFFF">
                <a:alpha val="30000"/>
              </a:srgbClr>
            </a:solidFill>
            <a:prstDash val="solid"/>
            <a:headEnd type="none"/>
            <a:tailEnd type="none"/>
          </a:ln>
        </p:spPr>
      </p:sp>
      <p:sp>
        <p:nvSpPr>
          <p:cNvPr id="8" name="Text 3"/>
          <p:cNvSpPr/>
          <p:nvPr/>
        </p:nvSpPr>
        <p:spPr>
          <a:xfrm>
            <a:off x="4481961" y="3607320"/>
            <a:ext cx="4411027" cy="8382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300"/>
              </a:lnSpc>
            </a:pPr>
            <a:r>
              <a:rPr lang="en-US" sz="2000" b="0" kern="0" spc="-12" dirty="0">
                <a:solidFill>
                  <a:srgbClr val="FFFFFF"/>
                </a:solidFill>
                <a:latin typeface="Cambria "/>
                <a:ea typeface="Cabinet Grotesk" pitchFamily="34" charset="-122"/>
                <a:cs typeface="Cabinet Grotesk" pitchFamily="34" charset="-120"/>
              </a:rPr>
              <a:t>If you'd like to know more, e-mail me at </a:t>
            </a:r>
            <a:r>
              <a:rPr lang="en-US" sz="2000" b="1" kern="0" spc="-12" dirty="0">
                <a:solidFill>
                  <a:srgbClr val="FFFFFF"/>
                </a:solidFill>
                <a:latin typeface="Cambria "/>
                <a:ea typeface="Cabinet Grotesk" pitchFamily="34" charset="-122"/>
                <a:cs typeface="Cabinet Grotesk" pitchFamily="34" charset="-120"/>
              </a:rPr>
              <a:t>rfleisch@indiana.edu</a:t>
            </a:r>
            <a:r>
              <a:rPr lang="en-US" sz="2000" b="0" kern="0" spc="-12" dirty="0">
                <a:solidFill>
                  <a:srgbClr val="FFFFFF"/>
                </a:solidFill>
                <a:latin typeface="Cambria "/>
                <a:ea typeface="Cabinet Grotesk" pitchFamily="34" charset="-122"/>
                <a:cs typeface="Cabinet Grotesk" pitchFamily="34" charset="-120"/>
              </a:rPr>
              <a:t>.</a:t>
            </a:r>
            <a:endParaRPr lang="en-US" sz="2000" dirty="0">
              <a:latin typeface="Cambria 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717160" y="204721"/>
            <a:ext cx="5217459" cy="476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750"/>
              </a:lnSpc>
            </a:pPr>
            <a:r>
              <a:rPr lang="en-US" sz="2800" b="1" kern="0" spc="-24" dirty="0">
                <a:solidFill>
                  <a:srgbClr val="FFFFFF"/>
                </a:solidFill>
                <a:latin typeface="Cambria Bold" panose="02040803050406030204" pitchFamily="18" charset="0"/>
                <a:ea typeface="Cabinet Grotesk" pitchFamily="34" charset="-122"/>
                <a:cs typeface="Cabinet Grotesk" pitchFamily="34" charset="-120"/>
              </a:rPr>
              <a:t>However …</a:t>
            </a:r>
            <a:endParaRPr lang="en-US" sz="3000" dirty="0">
              <a:latin typeface="Cambria Bold" panose="020408030504060302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3717161" y="2004000"/>
            <a:ext cx="5217459" cy="83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3300"/>
              </a:lnSpc>
            </a:pPr>
            <a:r>
              <a:rPr lang="en-US" sz="23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And thus many departments can only make them once a year or so, right? </a:t>
            </a:r>
            <a:endParaRPr lang="en-US" sz="23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Image 0" descr="https://pitch-assets-ccb95893-de3f-4266-973c-20049231b248.s3.eu-west-1.amazonaws.com/4d0199f6-4e24-4517-83ec-05e25a5f6ec8?pitch-bytes=1299475&amp;pitch-content-type=image%2Fjpe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86" y="-1786"/>
            <a:ext cx="3430191" cy="514528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3717161" y="947169"/>
            <a:ext cx="5217458" cy="6999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3000"/>
              </a:lnSpc>
            </a:pPr>
            <a:r>
              <a:rPr lang="en-US" sz="23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Newsletters often take a long time, right?</a:t>
            </a:r>
            <a:endParaRPr lang="en-US" sz="23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3717162" y="3375531"/>
            <a:ext cx="5217458" cy="11430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3000"/>
              </a:lnSpc>
            </a:pPr>
            <a:r>
              <a:rPr lang="en-US" sz="23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And one of our goals is </a:t>
            </a:r>
            <a:r>
              <a:rPr lang="en-US" sz="2300" b="0" i="1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consistent </a:t>
            </a:r>
            <a:r>
              <a:rPr lang="en-US" sz="23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alumni communication … not necessarily a single, annual huge communication, right?</a:t>
            </a:r>
            <a:endParaRPr lang="en-US" sz="23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Shape 4"/>
          <p:cNvSpPr/>
          <p:nvPr/>
        </p:nvSpPr>
        <p:spPr>
          <a:xfrm>
            <a:off x="4036909" y="1818666"/>
            <a:ext cx="4089528" cy="0"/>
          </a:xfrm>
          <a:prstGeom prst="line">
            <a:avLst/>
          </a:prstGeom>
          <a:solidFill>
            <a:srgbClr val="FFFFFF">
              <a:alpha val="30000"/>
            </a:srgbClr>
          </a:solidFill>
          <a:ln w="5292">
            <a:solidFill>
              <a:srgbClr val="FFFFFF">
                <a:alpha val="30000"/>
              </a:srgbClr>
            </a:solidFill>
            <a:prstDash val="solid"/>
            <a:headEnd type="none"/>
            <a:tailEnd type="none"/>
          </a:ln>
        </p:spPr>
      </p:sp>
      <p:sp>
        <p:nvSpPr>
          <p:cNvPr id="9" name="Shape 5"/>
          <p:cNvSpPr/>
          <p:nvPr/>
        </p:nvSpPr>
        <p:spPr>
          <a:xfrm>
            <a:off x="4044150" y="3171056"/>
            <a:ext cx="4089528" cy="0"/>
          </a:xfrm>
          <a:prstGeom prst="line">
            <a:avLst/>
          </a:prstGeom>
          <a:solidFill>
            <a:srgbClr val="FFFFFF">
              <a:alpha val="30000"/>
            </a:srgbClr>
          </a:solidFill>
          <a:ln w="5292">
            <a:solidFill>
              <a:srgbClr val="FFFFFF">
                <a:alpha val="30000"/>
              </a:srgbClr>
            </a:solidFill>
            <a:prstDash val="solid"/>
            <a:headEnd type="none"/>
            <a:tailEnd type="none"/>
          </a:ln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907714" y="475759"/>
            <a:ext cx="5013499" cy="476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750"/>
              </a:lnSpc>
            </a:pPr>
            <a:r>
              <a:rPr lang="en-US" sz="3000" b="1" kern="0" spc="-24" dirty="0">
                <a:solidFill>
                  <a:srgbClr val="FFFFFF"/>
                </a:solidFill>
                <a:latin typeface="Cambria Bold" panose="02040803050406030204" pitchFamily="18" charset="0"/>
                <a:ea typeface="Cabinet Grotesk" pitchFamily="34" charset="-122"/>
                <a:cs typeface="Cabinet Grotesk" pitchFamily="34" charset="-120"/>
              </a:rPr>
              <a:t>Thinking differently</a:t>
            </a:r>
            <a:endParaRPr lang="en-US" sz="3000" dirty="0">
              <a:latin typeface="Cambria Bold" panose="020408030504060302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3907714" y="1273886"/>
            <a:ext cx="5013499" cy="8382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3300"/>
              </a:lnSpc>
            </a:pPr>
            <a:r>
              <a:rPr lang="en-US" sz="23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What if you communicated in smaller, more frequent ways?</a:t>
            </a:r>
            <a:endParaRPr lang="en-US" sz="23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3907714" y="2433899"/>
            <a:ext cx="5013499" cy="2234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3000"/>
              </a:lnSpc>
            </a:pPr>
            <a:r>
              <a:rPr lang="en-US" sz="2300" b="0" kern="0" spc="-12" dirty="0">
                <a:solidFill>
                  <a:srgbClr val="FFFFFF"/>
                </a:solidFill>
                <a:latin typeface="Cambria "/>
                <a:ea typeface="Cabinet Grotesk" pitchFamily="34" charset="-122"/>
                <a:cs typeface="Cabinet Grotesk" pitchFamily="34" charset="-120"/>
              </a:rPr>
              <a:t>For instance, put together a nice (even brief) article about a student, alum, or faculty member, embed it on your news page, and we'll send it to your alumni via a mailer from you. No lengthy newsletter is necessary.</a:t>
            </a:r>
            <a:endParaRPr lang="en-US" sz="2300" dirty="0">
              <a:latin typeface="Cambria "/>
            </a:endParaRPr>
          </a:p>
        </p:txBody>
      </p:sp>
      <p:sp>
        <p:nvSpPr>
          <p:cNvPr id="6" name="Shape 3"/>
          <p:cNvSpPr/>
          <p:nvPr/>
        </p:nvSpPr>
        <p:spPr>
          <a:xfrm>
            <a:off x="4369699" y="2317041"/>
            <a:ext cx="4089528" cy="0"/>
          </a:xfrm>
          <a:prstGeom prst="line">
            <a:avLst/>
          </a:prstGeom>
          <a:solidFill>
            <a:srgbClr val="FFFFFF">
              <a:alpha val="30000"/>
            </a:srgbClr>
          </a:solidFill>
          <a:ln w="5292">
            <a:solidFill>
              <a:srgbClr val="FFFFFF">
                <a:alpha val="30000"/>
              </a:srgbClr>
            </a:solidFill>
            <a:prstDash val="solid"/>
            <a:headEnd type="none"/>
            <a:tailEnd type="none"/>
          </a:ln>
        </p:spPr>
      </p:sp>
      <p:pic>
        <p:nvPicPr>
          <p:cNvPr id="7" name="Image 0" descr="https://pitch-assets-ccb95893-de3f-4266-973c-20049231b248.s3.eu-west-1.amazonaws.com/084263e3-d3b2-4ca4-815c-fca3309e2e4b?pitch-bytes=322117&amp;pitch-content-type=image%2F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2787" y="525558"/>
            <a:ext cx="3480369" cy="414317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572000" y="333737"/>
            <a:ext cx="4427212" cy="5545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750"/>
              </a:lnSpc>
            </a:pPr>
            <a:r>
              <a:rPr lang="en-US" sz="2600" b="1" kern="0" spc="-24" dirty="0">
                <a:solidFill>
                  <a:srgbClr val="FFFFFF"/>
                </a:solidFill>
                <a:latin typeface="Cambria Bold" panose="02040803050406030204" pitchFamily="18" charset="0"/>
                <a:ea typeface="Cabinet Grotesk" pitchFamily="34" charset="-122"/>
                <a:cs typeface="Cabinet Grotesk" pitchFamily="34" charset="-120"/>
              </a:rPr>
              <a:t>Other support from our office</a:t>
            </a:r>
            <a:endParaRPr lang="en-US" sz="2600" dirty="0">
              <a:latin typeface="Cambria Bold" panose="020408030504060302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4983807" y="1826293"/>
            <a:ext cx="3176879" cy="0"/>
          </a:xfrm>
          <a:prstGeom prst="line">
            <a:avLst/>
          </a:prstGeom>
          <a:solidFill>
            <a:srgbClr val="FFFFFF">
              <a:alpha val="30000"/>
            </a:srgbClr>
          </a:solidFill>
          <a:ln w="5292">
            <a:solidFill>
              <a:srgbClr val="FFFFFF">
                <a:alpha val="30000"/>
              </a:srgbClr>
            </a:solidFill>
            <a:prstDash val="solid"/>
            <a:headEnd type="none"/>
            <a:tailEnd type="none"/>
          </a:ln>
        </p:spPr>
      </p:sp>
      <p:sp>
        <p:nvSpPr>
          <p:cNvPr id="5" name="Text 2"/>
          <p:cNvSpPr/>
          <p:nvPr/>
        </p:nvSpPr>
        <p:spPr>
          <a:xfrm>
            <a:off x="4634752" y="2081264"/>
            <a:ext cx="4301708" cy="4191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300"/>
              </a:lnSpc>
            </a:pPr>
            <a:r>
              <a:rPr lang="en-US" sz="21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Major celebrations and anniversaries</a:t>
            </a:r>
            <a:endParaRPr lang="en-US" sz="2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4697504" y="3142682"/>
            <a:ext cx="4301708" cy="4191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300"/>
              </a:lnSpc>
            </a:pPr>
            <a:r>
              <a:rPr lang="en-US" sz="21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Calls for alumni news</a:t>
            </a:r>
            <a:endParaRPr lang="en-US" sz="2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4697505" y="4010528"/>
            <a:ext cx="4301707" cy="8382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300"/>
              </a:lnSpc>
            </a:pPr>
            <a:r>
              <a:rPr lang="en-US" sz="21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Promotion via our own mailings, such as The College Connection</a:t>
            </a:r>
            <a:endParaRPr lang="en-US" sz="2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081394" y="3911488"/>
            <a:ext cx="3176879" cy="0"/>
          </a:xfrm>
          <a:prstGeom prst="line">
            <a:avLst/>
          </a:prstGeom>
          <a:solidFill>
            <a:srgbClr val="FFFFFF">
              <a:alpha val="30000"/>
            </a:srgbClr>
          </a:solidFill>
          <a:ln w="5292">
            <a:solidFill>
              <a:srgbClr val="FFFFFF">
                <a:alpha val="30000"/>
              </a:srgbClr>
            </a:solidFill>
            <a:prstDash val="solid"/>
            <a:headEnd type="none"/>
            <a:tailEnd type="none"/>
          </a:ln>
        </p:spPr>
      </p:sp>
      <p:sp>
        <p:nvSpPr>
          <p:cNvPr id="9" name="Shape 6"/>
          <p:cNvSpPr/>
          <p:nvPr/>
        </p:nvSpPr>
        <p:spPr>
          <a:xfrm>
            <a:off x="5078597" y="2884771"/>
            <a:ext cx="3176879" cy="0"/>
          </a:xfrm>
          <a:prstGeom prst="line">
            <a:avLst/>
          </a:prstGeom>
          <a:solidFill>
            <a:srgbClr val="FFFFFF">
              <a:alpha val="30000"/>
            </a:srgbClr>
          </a:solidFill>
          <a:ln w="5292">
            <a:solidFill>
              <a:srgbClr val="FFFFFF">
                <a:alpha val="30000"/>
              </a:srgbClr>
            </a:solidFill>
            <a:prstDash val="solid"/>
            <a:headEnd type="none"/>
            <a:tailEnd type="none"/>
          </a:ln>
        </p:spPr>
      </p:sp>
      <p:sp>
        <p:nvSpPr>
          <p:cNvPr id="10" name="Text 7"/>
          <p:cNvSpPr/>
          <p:nvPr/>
        </p:nvSpPr>
        <p:spPr>
          <a:xfrm>
            <a:off x="4697504" y="1121887"/>
            <a:ext cx="4301707" cy="4191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300"/>
              </a:lnSpc>
            </a:pPr>
            <a:r>
              <a:rPr lang="en-US" sz="21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Event promotion</a:t>
            </a:r>
            <a:endParaRPr lang="en-US" sz="2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Image 0" descr="https://pitch-assets-ccb95893-de3f-4266-973c-20049231b248.s3.eu-west-1.amazonaws.com/6ed93037-f648-4747-93d9-2d5a360680a2?pitch-bytes=1663421&amp;pitch-content-type=image%2F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234" y="-2867"/>
            <a:ext cx="2479675" cy="3115100"/>
          </a:xfrm>
          <a:prstGeom prst="rect">
            <a:avLst/>
          </a:prstGeom>
        </p:spPr>
      </p:pic>
      <p:pic>
        <p:nvPicPr>
          <p:cNvPr id="12" name="Image 1" descr="https://pitch-assets-ccb95893-de3f-4266-973c-20049231b248.s3.eu-west-1.amazonaws.com/a116d3fd-f0c4-4fdd-8446-bb98f82d1aab?pitch-bytes=2273110&amp;pitch-content-type=image%2F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0547" y="509092"/>
            <a:ext cx="2789449" cy="3593601"/>
          </a:xfrm>
          <a:prstGeom prst="rect">
            <a:avLst/>
          </a:prstGeom>
        </p:spPr>
      </p:pic>
      <p:pic>
        <p:nvPicPr>
          <p:cNvPr id="13" name="Image 2" descr="https://pitch-assets-ccb95893-de3f-4266-973c-20049231b248.s3.eu-west-1.amazonaws.com/45bba291-be30-4bd0-b81e-cffdea62d393?pitch-bytes=1006320&amp;pitch-content-type=image%2F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07381" y="1051167"/>
            <a:ext cx="3106794" cy="3280189"/>
          </a:xfrm>
          <a:prstGeom prst="rect">
            <a:avLst/>
          </a:prstGeom>
        </p:spPr>
      </p:pic>
      <p:pic>
        <p:nvPicPr>
          <p:cNvPr id="14" name="Image 3" descr="https://pitch-assets-ccb95893-de3f-4266-973c-20049231b248.s3.eu-west-1.amazonaws.com/5dcd76e5-8252-48c2-9d63-ac4a8845bbbf?pitch-bytes=280441&amp;pitch-content-type=image%2F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54055" y="3241442"/>
            <a:ext cx="4217945" cy="188200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76432" y="476567"/>
            <a:ext cx="8229600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750"/>
              </a:lnSpc>
            </a:pPr>
            <a:r>
              <a:rPr lang="en-US" sz="3500" b="1" kern="0" spc="-24" dirty="0">
                <a:solidFill>
                  <a:srgbClr val="FFFFFF"/>
                </a:solidFill>
                <a:latin typeface="Cambria Bold" panose="02040803050406030204" pitchFamily="18" charset="0"/>
                <a:ea typeface="Cabinet Grotesk" pitchFamily="34" charset="-122"/>
                <a:cs typeface="Cabinet Grotesk" pitchFamily="34" charset="-120"/>
              </a:rPr>
              <a:t>What does the research show?</a:t>
            </a:r>
            <a:endParaRPr lang="en-US" sz="3500" dirty="0">
              <a:latin typeface="Cambria Bold" panose="020408030504060302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4707997" y="1352267"/>
            <a:ext cx="238125" cy="238125"/>
          </a:xfrm>
          <a:prstGeom prst="ellipse">
            <a:avLst/>
          </a:prstGeom>
          <a:solidFill>
            <a:srgbClr val="FFFFFF"/>
          </a:solidFill>
          <a:ln/>
        </p:spPr>
        <p:txBody>
          <a:bodyPr wrap="square" lIns="13229" tIns="28112" rIns="13229" bIns="28112" rtlCol="0" anchor="ctr"/>
          <a:lstStyle/>
          <a:p>
            <a:pPr algn="ctr">
              <a:lnSpc>
                <a:spcPts val="1560"/>
              </a:lnSpc>
            </a:pPr>
            <a:r>
              <a:rPr lang="en-US" sz="1000" kern="0" spc="-12" dirty="0">
                <a:solidFill>
                  <a:srgbClr val="243142"/>
                </a:solidFill>
              </a:rPr>
              <a:t>1</a:t>
            </a:r>
            <a:endParaRPr lang="en-US" sz="975" dirty="0"/>
          </a:p>
        </p:txBody>
      </p:sp>
      <p:sp>
        <p:nvSpPr>
          <p:cNvPr id="5" name="Text 2"/>
          <p:cNvSpPr/>
          <p:nvPr/>
        </p:nvSpPr>
        <p:spPr>
          <a:xfrm>
            <a:off x="5011175" y="3650831"/>
            <a:ext cx="3596471" cy="7314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880"/>
              </a:lnSpc>
            </a:pPr>
            <a:r>
              <a:rPr lang="en-US" sz="20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Building a sustainable donor base by following the Rule of 7.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4705165" y="2388263"/>
            <a:ext cx="238125" cy="238125"/>
          </a:xfrm>
          <a:prstGeom prst="ellipse">
            <a:avLst/>
          </a:prstGeom>
          <a:solidFill>
            <a:srgbClr val="FFFFFF"/>
          </a:solidFill>
          <a:ln/>
        </p:spPr>
        <p:txBody>
          <a:bodyPr wrap="square" lIns="13229" tIns="28112" rIns="13229" bIns="28112" rtlCol="0" anchor="ctr"/>
          <a:lstStyle/>
          <a:p>
            <a:pPr algn="ctr">
              <a:lnSpc>
                <a:spcPts val="1560"/>
              </a:lnSpc>
            </a:pPr>
            <a:r>
              <a:rPr lang="en-US" sz="1000" kern="0" spc="-12" dirty="0">
                <a:solidFill>
                  <a:srgbClr val="243142"/>
                </a:solidFill>
              </a:rPr>
              <a:t>2</a:t>
            </a:r>
            <a:endParaRPr lang="en-US" sz="975" dirty="0"/>
          </a:p>
        </p:txBody>
      </p:sp>
      <p:sp>
        <p:nvSpPr>
          <p:cNvPr id="7" name="Shape 4"/>
          <p:cNvSpPr/>
          <p:nvPr/>
        </p:nvSpPr>
        <p:spPr>
          <a:xfrm rot="5400000">
            <a:off x="-1357678" y="3502356"/>
            <a:ext cx="3664200" cy="0"/>
          </a:xfrm>
          <a:prstGeom prst="line">
            <a:avLst/>
          </a:prstGeom>
          <a:solidFill>
            <a:srgbClr val="FFFFFF">
              <a:alpha val="30000"/>
            </a:srgbClr>
          </a:solidFill>
          <a:ln w="5292">
            <a:solidFill>
              <a:srgbClr val="FFFFFF">
                <a:alpha val="30000"/>
              </a:srgbClr>
            </a:solidFill>
            <a:prstDash val="solid"/>
            <a:headEnd type="none"/>
            <a:tailEnd type="none"/>
          </a:ln>
        </p:spPr>
      </p:sp>
      <p:sp>
        <p:nvSpPr>
          <p:cNvPr id="8" name="Shape 5"/>
          <p:cNvSpPr/>
          <p:nvPr/>
        </p:nvSpPr>
        <p:spPr>
          <a:xfrm rot="5400000">
            <a:off x="2743248" y="2910684"/>
            <a:ext cx="3664200" cy="0"/>
          </a:xfrm>
          <a:prstGeom prst="line">
            <a:avLst/>
          </a:prstGeom>
          <a:solidFill>
            <a:srgbClr val="FFFFFF">
              <a:alpha val="30000"/>
            </a:srgbClr>
          </a:solidFill>
          <a:ln w="5292">
            <a:solidFill>
              <a:srgbClr val="FFFFFF">
                <a:alpha val="30000"/>
              </a:srgbClr>
            </a:solidFill>
            <a:prstDash val="solid"/>
            <a:headEnd type="none"/>
            <a:tailEnd type="none"/>
          </a:ln>
        </p:spPr>
      </p:sp>
      <p:sp>
        <p:nvSpPr>
          <p:cNvPr id="9" name="Shape 6"/>
          <p:cNvSpPr/>
          <p:nvPr/>
        </p:nvSpPr>
        <p:spPr>
          <a:xfrm rot="5400000">
            <a:off x="6840825" y="3502356"/>
            <a:ext cx="3664200" cy="0"/>
          </a:xfrm>
          <a:prstGeom prst="line">
            <a:avLst/>
          </a:prstGeom>
          <a:solidFill>
            <a:srgbClr val="FFFFFF">
              <a:alpha val="30000"/>
            </a:srgbClr>
          </a:solidFill>
          <a:ln w="5292">
            <a:solidFill>
              <a:srgbClr val="FFFFFF">
                <a:alpha val="30000"/>
              </a:srgbClr>
            </a:solidFill>
            <a:prstDash val="solid"/>
            <a:headEnd type="none"/>
            <a:tailEnd type="none"/>
          </a:ln>
        </p:spPr>
      </p:sp>
      <p:sp>
        <p:nvSpPr>
          <p:cNvPr id="10" name="Text 7"/>
          <p:cNvSpPr/>
          <p:nvPr/>
        </p:nvSpPr>
        <p:spPr>
          <a:xfrm>
            <a:off x="5042378" y="1264142"/>
            <a:ext cx="3630547" cy="6945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880"/>
              </a:lnSpc>
            </a:pPr>
            <a:r>
              <a:rPr lang="en-US" sz="2000" b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How much does it cost to raise $1?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059415" y="2274613"/>
            <a:ext cx="3596472" cy="1060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880"/>
              </a:lnSpc>
            </a:pPr>
            <a:r>
              <a:rPr lang="en-US" sz="2000" b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What percentage of Annual Gift donors become Major Gift donors?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4707997" y="3749336"/>
            <a:ext cx="238125" cy="238125"/>
          </a:xfrm>
          <a:prstGeom prst="ellipse">
            <a:avLst/>
          </a:prstGeom>
          <a:solidFill>
            <a:srgbClr val="FFFFFF"/>
          </a:solidFill>
          <a:ln/>
        </p:spPr>
        <p:txBody>
          <a:bodyPr wrap="square" lIns="13229" tIns="28112" rIns="13229" bIns="28112" rtlCol="0" anchor="ctr"/>
          <a:lstStyle/>
          <a:p>
            <a:pPr algn="ctr">
              <a:lnSpc>
                <a:spcPts val="1560"/>
              </a:lnSpc>
            </a:pPr>
            <a:r>
              <a:rPr lang="en-US" sz="1000" kern="0" spc="-12" dirty="0">
                <a:solidFill>
                  <a:srgbClr val="243142"/>
                </a:solidFill>
              </a:rPr>
              <a:t>3</a:t>
            </a:r>
            <a:endParaRPr lang="en-US" sz="975" dirty="0"/>
          </a:p>
        </p:txBody>
      </p:sp>
      <p:sp>
        <p:nvSpPr>
          <p:cNvPr id="13" name="Text 10"/>
          <p:cNvSpPr/>
          <p:nvPr/>
        </p:nvSpPr>
        <p:spPr>
          <a:xfrm>
            <a:off x="765512" y="1355277"/>
            <a:ext cx="3657600" cy="12189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920"/>
              </a:lnSpc>
            </a:pPr>
            <a:r>
              <a:rPr lang="en-US" sz="12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The IUF Central Advancement Annual Giving structure (donor-centric) supports acquisition, retention, and reactivation of donors to all funds across IU in order to grow the donor pipeline overall (vs. short-term revenue generation for operations.)</a:t>
            </a:r>
            <a:endParaRPr lang="en-US" sz="1125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Image 0" descr="https://images.unsplash.com/photo-1588600878108-578307a3cc9d?crop=entropy&amp;cs=tinysrgb&amp;fit=max&amp;fm=jpg&amp;ixid=M3wyMTIyMnwwfDF8c2VhcmNofDJ8fHJlc2VhcmNofGVufDB8fHx8MTcwNjA5NjI4Nnww&amp;ixlib=rb-4.0.3&amp;q=80&amp;w=40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73068" y="2618624"/>
            <a:ext cx="2662837" cy="176369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603812" y="472612"/>
            <a:ext cx="5351929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750"/>
              </a:lnSpc>
            </a:pPr>
            <a:r>
              <a:rPr lang="en-US" sz="3000" b="1" kern="0" spc="-24" dirty="0">
                <a:solidFill>
                  <a:srgbClr val="FFFFFF"/>
                </a:solidFill>
                <a:latin typeface="Cambria Bold" panose="02040803050406030204" pitchFamily="18" charset="0"/>
                <a:ea typeface="Cabinet Grotesk" pitchFamily="34" charset="-122"/>
                <a:cs typeface="Cabinet Grotesk" pitchFamily="34" charset="-120"/>
              </a:rPr>
              <a:t>So, stay in touch!</a:t>
            </a:r>
            <a:endParaRPr lang="en-US" sz="3000" dirty="0">
              <a:latin typeface="Cambria Bold" panose="020408030504060302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4030960" y="2062069"/>
            <a:ext cx="4089528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3300"/>
              </a:lnSpc>
            </a:pPr>
            <a:r>
              <a:rPr lang="en-US" sz="2300" b="0" kern="0" spc="-12" dirty="0">
                <a:solidFill>
                  <a:srgbClr val="FFFFFF"/>
                </a:solidFill>
                <a:latin typeface="Cambria "/>
                <a:ea typeface="Cabinet Grotesk" pitchFamily="34" charset="-122"/>
                <a:cs typeface="Cabinet Grotesk" pitchFamily="34" charset="-120"/>
              </a:rPr>
              <a:t>Ideas for collaboration …</a:t>
            </a:r>
            <a:endParaRPr lang="en-US" sz="2300" dirty="0">
              <a:latin typeface="Cambria "/>
            </a:endParaRPr>
          </a:p>
        </p:txBody>
      </p:sp>
      <p:pic>
        <p:nvPicPr>
          <p:cNvPr id="5" name="Image 0" descr="https://pitch-assets-ccb95893-de3f-4266-973c-20049231b248.s3.eu-west-1.amazonaws.com/ba1757b0-973e-4c98-98d6-aba18bd86275?pitch-bytes=2960987&amp;pitch-content-type=image%2Fjpe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86" y="-1786"/>
            <a:ext cx="3430191" cy="514528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4041175" y="1199349"/>
            <a:ext cx="4095484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3000"/>
              </a:lnSpc>
            </a:pPr>
            <a:r>
              <a:rPr lang="en-US" sz="2300" b="0" kern="0" spc="-12" dirty="0">
                <a:solidFill>
                  <a:srgbClr val="FFFFFF"/>
                </a:solidFill>
                <a:latin typeface="Cambria "/>
                <a:ea typeface="Cabinet Grotesk" pitchFamily="34" charset="-122"/>
                <a:cs typeface="Cabinet Grotesk" pitchFamily="34" charset="-120"/>
              </a:rPr>
              <a:t>Send us your news …</a:t>
            </a:r>
            <a:endParaRPr lang="en-US" sz="2300" dirty="0">
              <a:latin typeface="Cambria "/>
            </a:endParaRPr>
          </a:p>
        </p:txBody>
      </p:sp>
      <p:sp>
        <p:nvSpPr>
          <p:cNvPr id="7" name="Text 3"/>
          <p:cNvSpPr/>
          <p:nvPr/>
        </p:nvSpPr>
        <p:spPr>
          <a:xfrm>
            <a:off x="4041175" y="2908806"/>
            <a:ext cx="4095484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3000"/>
              </a:lnSpc>
            </a:pPr>
            <a:r>
              <a:rPr lang="en-US" sz="23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Upcoming events you'd like help promoting …</a:t>
            </a:r>
            <a:endParaRPr lang="en-US" sz="23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Shape 4"/>
          <p:cNvSpPr/>
          <p:nvPr/>
        </p:nvSpPr>
        <p:spPr>
          <a:xfrm>
            <a:off x="4036909" y="1818666"/>
            <a:ext cx="4089528" cy="0"/>
          </a:xfrm>
          <a:prstGeom prst="line">
            <a:avLst/>
          </a:prstGeom>
          <a:solidFill>
            <a:srgbClr val="FFFFFF">
              <a:alpha val="30000"/>
            </a:srgbClr>
          </a:solidFill>
          <a:ln w="5292">
            <a:solidFill>
              <a:srgbClr val="FFFFFF">
                <a:alpha val="30000"/>
              </a:srgbClr>
            </a:solidFill>
            <a:prstDash val="solid"/>
            <a:headEnd type="none"/>
            <a:tailEnd type="none"/>
          </a:ln>
        </p:spPr>
      </p:sp>
      <p:sp>
        <p:nvSpPr>
          <p:cNvPr id="9" name="Shape 5"/>
          <p:cNvSpPr/>
          <p:nvPr/>
        </p:nvSpPr>
        <p:spPr>
          <a:xfrm>
            <a:off x="4035220" y="2724572"/>
            <a:ext cx="4089528" cy="0"/>
          </a:xfrm>
          <a:prstGeom prst="line">
            <a:avLst/>
          </a:prstGeom>
          <a:solidFill>
            <a:srgbClr val="FFFFFF">
              <a:alpha val="30000"/>
            </a:srgbClr>
          </a:solidFill>
          <a:ln w="5292">
            <a:solidFill>
              <a:srgbClr val="FFFFFF">
                <a:alpha val="30000"/>
              </a:srgbClr>
            </a:solidFill>
            <a:prstDash val="solid"/>
            <a:headEnd type="none"/>
            <a:tailEnd type="none"/>
          </a:ln>
        </p:spPr>
      </p:sp>
      <p:sp>
        <p:nvSpPr>
          <p:cNvPr id="10" name="Text 6"/>
          <p:cNvSpPr/>
          <p:nvPr/>
        </p:nvSpPr>
        <p:spPr>
          <a:xfrm>
            <a:off x="4041175" y="4053030"/>
            <a:ext cx="4104413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3000"/>
              </a:lnSpc>
            </a:pPr>
            <a:r>
              <a:rPr lang="en-US" sz="23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And assorted alumni communications.</a:t>
            </a:r>
            <a:endParaRPr lang="en-US" sz="23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Shape 7"/>
          <p:cNvSpPr/>
          <p:nvPr/>
        </p:nvSpPr>
        <p:spPr>
          <a:xfrm>
            <a:off x="4041174" y="3819947"/>
            <a:ext cx="4089528" cy="0"/>
          </a:xfrm>
          <a:prstGeom prst="line">
            <a:avLst/>
          </a:prstGeom>
          <a:solidFill>
            <a:srgbClr val="FFFFFF">
              <a:alpha val="30000"/>
            </a:srgbClr>
          </a:solidFill>
          <a:ln w="5292">
            <a:solidFill>
              <a:srgbClr val="FFFFFF">
                <a:alpha val="30000"/>
              </a:srgbClr>
            </a:solidFill>
            <a:prstDash val="solid"/>
            <a:headEnd type="none"/>
            <a:tailEnd type="none"/>
          </a:ln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https://images.unsplash.com/photo-1633113214698-485cdb2f56fd?crop=entropy&amp;cs=tinysrgb&amp;fit=max&amp;fm=jpg&amp;ixid=M3wyMTIyMnwwfDF8c2VhcmNofDh8fGNhbGwlMjB0byUyMGFjdGlvbnxlbnwxfDF8fHwxNzA1OTg4NzEwfDA&amp;ixlib=rb-4.0.3&amp;q=80&amp;w=1080"/>
          <p:cNvPicPr>
            <a:picLocks noChangeAspect="1"/>
          </p:cNvPicPr>
          <p:nvPr/>
        </p:nvPicPr>
        <p:blipFill>
          <a:blip r:embed="rId3"/>
          <a:srcRect t="16615" b="3385"/>
          <a:stretch/>
        </p:blipFill>
        <p:spPr>
          <a:xfrm>
            <a:off x="0" y="0"/>
            <a:ext cx="4286250" cy="51435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72000" y="3712750"/>
            <a:ext cx="4286250" cy="9525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l">
              <a:lnSpc>
                <a:spcPts val="3750"/>
              </a:lnSpc>
            </a:pPr>
            <a:r>
              <a:rPr lang="en-US" sz="3000" b="1" kern="0" spc="-24" dirty="0">
                <a:solidFill>
                  <a:srgbClr val="FFFFFF"/>
                </a:solidFill>
                <a:latin typeface="Cambria Bold" panose="02040803050406030204" pitchFamily="18" charset="0"/>
                <a:ea typeface="Cabinet Grotesk" pitchFamily="34" charset="-122"/>
                <a:cs typeface="Cabinet Grotesk" pitchFamily="34" charset="-120"/>
              </a:rPr>
              <a:t>What questions do you have?</a:t>
            </a:r>
            <a:endParaRPr lang="en-US" sz="3000" dirty="0">
              <a:latin typeface="Cambria Bold" panose="02040803050406030204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https://images.unsplash.com/photo-1607748838605-ebcbe8f15772?crop=entropy&amp;cs=tinysrgb&amp;fit=max&amp;fm=jpg&amp;ixid=M3wyMTIyMnwwfDF8c2VhcmNofDV8fGdyb3VwJTIwb2YlMjBwZW9wbGV8ZW58MXwxfHx8MTcwNjAzNTMxMXww&amp;ixlib=rb-4.0.3&amp;q=80&amp;w=1080"/>
          <p:cNvPicPr>
            <a:picLocks noChangeAspect="1"/>
          </p:cNvPicPr>
          <p:nvPr/>
        </p:nvPicPr>
        <p:blipFill>
          <a:blip r:embed="rId3"/>
          <a:srcRect t="2031" b="17969"/>
          <a:stretch/>
        </p:blipFill>
        <p:spPr>
          <a:xfrm>
            <a:off x="0" y="0"/>
            <a:ext cx="4286250" cy="51435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72000" y="627583"/>
            <a:ext cx="4356847" cy="1034719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l">
              <a:lnSpc>
                <a:spcPts val="3750"/>
              </a:lnSpc>
            </a:pPr>
            <a:r>
              <a:rPr lang="en-US" sz="3000" b="1" kern="0" spc="-24" dirty="0">
                <a:solidFill>
                  <a:srgbClr val="FFFFFF"/>
                </a:solidFill>
                <a:latin typeface="Cambria Bold" panose="02040803050406030204" pitchFamily="18" charset="0"/>
                <a:ea typeface="Cabinet Grotesk" pitchFamily="34" charset="-122"/>
                <a:cs typeface="Cabinet Grotesk" pitchFamily="34" charset="-120"/>
              </a:rPr>
              <a:t>Thank you for attending the Deep Dive workshop.</a:t>
            </a:r>
            <a:endParaRPr lang="en-US" sz="3000" dirty="0">
              <a:latin typeface="Cambria Bold" panose="02040803050406030204" pitchFamily="18" charset="0"/>
            </a:endParaRPr>
          </a:p>
        </p:txBody>
      </p:sp>
      <p:sp>
        <p:nvSpPr>
          <p:cNvPr id="5" name="Text 1"/>
          <p:cNvSpPr/>
          <p:nvPr/>
        </p:nvSpPr>
        <p:spPr>
          <a:xfrm>
            <a:off x="4572000" y="1963797"/>
            <a:ext cx="4286250" cy="2366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880"/>
              </a:lnSpc>
            </a:pPr>
            <a:r>
              <a:rPr lang="en-US" sz="2300" b="1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Save the Date: Friday, March 22, 2024</a:t>
            </a:r>
            <a:endParaRPr lang="en-US" sz="23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ts val="1800"/>
              </a:lnSpc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ts val="2160"/>
              </a:lnSpc>
            </a:pPr>
            <a:r>
              <a:rPr lang="en-US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The next Deep Dive topics will include: 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90500" indent="-190500" algn="l">
              <a:lnSpc>
                <a:spcPts val="2160"/>
              </a:lnSpc>
              <a:buSzPct val="100000"/>
              <a:buFont typeface="+mj-lt"/>
              <a:buAutoNum type="arabicPeriod"/>
            </a:pPr>
            <a:r>
              <a:rPr lang="en-US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Gift Acknowledgment Best Practices  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90500" indent="-190500" algn="l">
              <a:lnSpc>
                <a:spcPts val="2160"/>
              </a:lnSpc>
              <a:buSzPct val="100000"/>
              <a:buFont typeface="+mj-lt"/>
              <a:buAutoNum type="arabicPeriod"/>
            </a:pPr>
            <a:r>
              <a:rPr lang="en-US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Endowment Donor Stewardship Best Practices  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90500" indent="-190500" algn="l">
              <a:lnSpc>
                <a:spcPts val="2160"/>
              </a:lnSpc>
              <a:buSzPct val="100000"/>
              <a:buFont typeface="+mj-lt"/>
              <a:buAutoNum type="arabicPeriod"/>
            </a:pPr>
            <a:r>
              <a:rPr lang="en-US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Alumni/Donor Data Maintenance 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76368" y="476567"/>
            <a:ext cx="8229600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750"/>
              </a:lnSpc>
            </a:pPr>
            <a:r>
              <a:rPr lang="en-US" sz="3000" b="1" kern="0" spc="-24" dirty="0">
                <a:solidFill>
                  <a:srgbClr val="FFFFFF"/>
                </a:solidFill>
                <a:latin typeface="Cambria Bold" panose="02040803050406030204" pitchFamily="18" charset="0"/>
                <a:ea typeface="Cabinet Grotesk" pitchFamily="34" charset="-122"/>
                <a:cs typeface="Cabinet Grotesk" pitchFamily="34" charset="-120"/>
              </a:rPr>
              <a:t>IU Foundation Annual Giving Team</a:t>
            </a:r>
            <a:endParaRPr lang="en-US" sz="3000" dirty="0">
              <a:latin typeface="Cambria Bold" panose="02040803050406030204" pitchFamily="18" charset="0"/>
            </a:endParaRPr>
          </a:p>
        </p:txBody>
      </p:sp>
      <p:pic>
        <p:nvPicPr>
          <p:cNvPr id="4" name="Image 0" descr="https://pitch-assets-ccb95893-de3f-4266-973c-20049231b248.s3.eu-west-1.amazonaws.com/a0b47dec-67a5-49d8-b8b5-4245555b0889?pitch-bytes=1444481&amp;pitch-content-type=image%2Fpng"/>
          <p:cNvPicPr>
            <a:picLocks noChangeAspect="1"/>
          </p:cNvPicPr>
          <p:nvPr/>
        </p:nvPicPr>
        <p:blipFill>
          <a:blip r:embed="rId3"/>
          <a:srcRect t="469" b="5336"/>
          <a:stretch/>
        </p:blipFill>
        <p:spPr>
          <a:xfrm>
            <a:off x="6192620" y="1193749"/>
            <a:ext cx="2476500" cy="2332739"/>
          </a:xfrm>
          <a:prstGeom prst="rect">
            <a:avLst/>
          </a:prstGeom>
        </p:spPr>
      </p:pic>
      <p:pic>
        <p:nvPicPr>
          <p:cNvPr id="5" name="Image 1" descr="https://pitch-assets-ccb95893-de3f-4266-973c-20049231b248.s3.eu-west-1.amazonaws.com/8cc50da4-3b8d-48b7-b604-9f42cc84180f?pitch-bytes=1958948&amp;pitch-content-type=image%2Fpng"/>
          <p:cNvPicPr>
            <a:picLocks noChangeAspect="1"/>
          </p:cNvPicPr>
          <p:nvPr/>
        </p:nvPicPr>
        <p:blipFill>
          <a:blip r:embed="rId4"/>
          <a:srcRect b="5805"/>
          <a:stretch/>
        </p:blipFill>
        <p:spPr>
          <a:xfrm>
            <a:off x="3335900" y="1193749"/>
            <a:ext cx="2476500" cy="2332739"/>
          </a:xfrm>
          <a:prstGeom prst="rect">
            <a:avLst/>
          </a:prstGeom>
        </p:spPr>
      </p:pic>
      <p:pic>
        <p:nvPicPr>
          <p:cNvPr id="6" name="Image 2" descr="https://pitch-assets-ccb95893-de3f-4266-973c-20049231b248.s3.eu-west-1.amazonaws.com/9e6f8790-8297-433f-b26d-d0379d135a66?pitch-bytes=2614381&amp;pitch-content-type=image%2Fpng"/>
          <p:cNvPicPr>
            <a:picLocks noChangeAspect="1"/>
          </p:cNvPicPr>
          <p:nvPr/>
        </p:nvPicPr>
        <p:blipFill>
          <a:blip r:embed="rId5"/>
          <a:srcRect t="1859" b="3905"/>
          <a:stretch/>
        </p:blipFill>
        <p:spPr>
          <a:xfrm>
            <a:off x="474506" y="1193749"/>
            <a:ext cx="2475425" cy="2332739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476250" y="3987700"/>
            <a:ext cx="2473681" cy="3961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560"/>
              </a:lnSpc>
            </a:pPr>
            <a:r>
              <a:rPr lang="en-US" sz="11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Associate VP, Annual Giving &amp; Market Segmentation</a:t>
            </a:r>
            <a:endParaRPr lang="en-US" sz="105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 2"/>
          <p:cNvSpPr/>
          <p:nvPr/>
        </p:nvSpPr>
        <p:spPr>
          <a:xfrm>
            <a:off x="6195368" y="3966650"/>
            <a:ext cx="2473752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560"/>
              </a:lnSpc>
            </a:pPr>
            <a:r>
              <a:rPr lang="en-US" sz="11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Annual Giving Account Manager</a:t>
            </a:r>
            <a:endParaRPr lang="en-US" sz="105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 3"/>
          <p:cNvSpPr/>
          <p:nvPr/>
        </p:nvSpPr>
        <p:spPr>
          <a:xfrm>
            <a:off x="3335899" y="3987700"/>
            <a:ext cx="2476501" cy="1980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560"/>
              </a:lnSpc>
            </a:pPr>
            <a:r>
              <a:rPr lang="en-US" sz="11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Associate Director, Annual Giving Strategy</a:t>
            </a:r>
            <a:endParaRPr lang="en-US" sz="105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 4"/>
          <p:cNvSpPr/>
          <p:nvPr/>
        </p:nvSpPr>
        <p:spPr>
          <a:xfrm>
            <a:off x="476250" y="3682505"/>
            <a:ext cx="2743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800"/>
              </a:lnSpc>
            </a:pPr>
            <a:r>
              <a:rPr lang="en-US" sz="1400" b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Lindsey Pearsey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 5"/>
          <p:cNvSpPr/>
          <p:nvPr/>
        </p:nvSpPr>
        <p:spPr>
          <a:xfrm>
            <a:off x="3336803" y="3685005"/>
            <a:ext cx="2743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800"/>
              </a:lnSpc>
            </a:pPr>
            <a:r>
              <a:rPr lang="en-US" sz="1400" b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Brittany Bauer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6194267" y="3682372"/>
            <a:ext cx="2474853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800"/>
              </a:lnSpc>
            </a:pPr>
            <a:r>
              <a:rPr lang="en-US" sz="1400" b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Sarah Ericson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https://pitch-assets-ccb95893-de3f-4266-973c-20049231b248.s3.eu-west-1.amazonaws.com/3d26ee87-4859-480d-9337-a7202ef79c58?pitch-bytes=423689&amp;pitch-content-type=image%2Fjpeg"/>
          <p:cNvPicPr>
            <a:picLocks noChangeAspect="1"/>
          </p:cNvPicPr>
          <p:nvPr/>
        </p:nvPicPr>
        <p:blipFill>
          <a:blip r:embed="rId3"/>
          <a:srcRect l="27436" t="2596" r="27436" b="2596"/>
          <a:stretch/>
        </p:blipFill>
        <p:spPr>
          <a:xfrm>
            <a:off x="-1724" y="0"/>
            <a:ext cx="3672412" cy="51435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915595" y="281004"/>
            <a:ext cx="4807064" cy="1440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3750"/>
              </a:lnSpc>
            </a:pPr>
            <a:r>
              <a:rPr lang="en-US" sz="3500" b="1" kern="0" spc="-24" dirty="0">
                <a:solidFill>
                  <a:srgbClr val="FFFFFF"/>
                </a:solidFill>
                <a:latin typeface="Cambria Bold" panose="02040803050406030204" pitchFamily="18" charset="0"/>
                <a:ea typeface="Cabinet Grotesk" pitchFamily="34" charset="-122"/>
                <a:cs typeface="Cabinet Grotesk" pitchFamily="34" charset="-120"/>
              </a:rPr>
              <a:t>Opportunities to engage your alumni and donors directly</a:t>
            </a:r>
            <a:endParaRPr lang="en-US" sz="3500" dirty="0">
              <a:latin typeface="Cambria Bold" panose="02040803050406030204" pitchFamily="18" charset="0"/>
            </a:endParaRPr>
          </a:p>
        </p:txBody>
      </p:sp>
      <p:sp>
        <p:nvSpPr>
          <p:cNvPr id="5" name="Text 1"/>
          <p:cNvSpPr/>
          <p:nvPr/>
        </p:nvSpPr>
        <p:spPr>
          <a:xfrm>
            <a:off x="4065725" y="1918447"/>
            <a:ext cx="4572000" cy="27477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90500" indent="-190500" algn="l">
              <a:lnSpc>
                <a:spcPts val="3300"/>
              </a:lnSpc>
              <a:buSzPct val="100000"/>
              <a:buChar char="•"/>
            </a:pPr>
            <a:r>
              <a:rPr lang="en-US" sz="21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Newsletters  </a:t>
            </a:r>
            <a:endParaRPr lang="en-US" sz="112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90500" indent="-190500" algn="l">
              <a:lnSpc>
                <a:spcPts val="3300"/>
              </a:lnSpc>
              <a:buSzPct val="100000"/>
              <a:buChar char="•"/>
            </a:pPr>
            <a:r>
              <a:rPr lang="en-US" sz="21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Give Now Buttons </a:t>
            </a:r>
            <a:endParaRPr lang="en-US" sz="112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90500" indent="-190500" algn="l">
              <a:lnSpc>
                <a:spcPts val="3300"/>
              </a:lnSpc>
              <a:buSzPct val="100000"/>
              <a:buChar char="•"/>
            </a:pPr>
            <a:r>
              <a:rPr lang="en-US" sz="21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Events  </a:t>
            </a:r>
            <a:endParaRPr lang="en-US" sz="112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90500" indent="-190500" algn="l">
              <a:lnSpc>
                <a:spcPts val="3300"/>
              </a:lnSpc>
              <a:buSzPct val="100000"/>
              <a:buChar char="•"/>
            </a:pPr>
            <a:r>
              <a:rPr lang="en-US" sz="21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Special Occasions </a:t>
            </a:r>
            <a:endParaRPr lang="en-US" sz="112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90500" indent="-190500" algn="l">
              <a:lnSpc>
                <a:spcPts val="3300"/>
              </a:lnSpc>
              <a:buSzPct val="100000"/>
              <a:buChar char="•"/>
            </a:pPr>
            <a:r>
              <a:rPr lang="en-US" sz="21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Giving Tuesday – December 3, 2024 </a:t>
            </a:r>
            <a:endParaRPr lang="en-US" sz="112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90500" indent="-190500" algn="l">
              <a:lnSpc>
                <a:spcPts val="3300"/>
              </a:lnSpc>
              <a:buSzPct val="100000"/>
              <a:buChar char="•"/>
            </a:pPr>
            <a:r>
              <a:rPr lang="en-US" sz="21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IU Day – April 17, 2024 </a:t>
            </a:r>
            <a:endParaRPr lang="en-US" sz="112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ts val="1800"/>
              </a:lnSpc>
            </a:pPr>
            <a:endParaRPr lang="en-US" sz="1125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77418" y="478326"/>
            <a:ext cx="3906323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3750"/>
              </a:lnSpc>
            </a:pPr>
            <a:r>
              <a:rPr lang="en-US" sz="3000" b="1" kern="0" spc="-24" dirty="0">
                <a:solidFill>
                  <a:srgbClr val="FFFFFF"/>
                </a:solidFill>
                <a:latin typeface="Cambria Bold" panose="02040803050406030204" pitchFamily="18" charset="0"/>
                <a:ea typeface="Cabinet Grotesk" pitchFamily="34" charset="-122"/>
                <a:cs typeface="Cabinet Grotesk" pitchFamily="34" charset="-120"/>
              </a:rPr>
              <a:t>IU Day - April 17, 2024</a:t>
            </a:r>
            <a:endParaRPr lang="en-US" sz="3000" dirty="0">
              <a:latin typeface="Cambria Bold" panose="020408030504060302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476250" y="1075440"/>
            <a:ext cx="5574926" cy="3520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160"/>
              </a:lnSpc>
            </a:pPr>
            <a:r>
              <a:rPr lang="en-US" sz="14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For groups who obtain a lead gift of $500+, the IU Foundation will contribute an additional $500 (max.).  </a:t>
            </a:r>
            <a:endParaRPr lang="en-US" sz="112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ts val="1800"/>
              </a:lnSpc>
            </a:pPr>
            <a:endParaRPr lang="en-US" sz="112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ts val="2160"/>
              </a:lnSpc>
            </a:pPr>
            <a:r>
              <a:rPr lang="en-US" sz="14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Once your match/lead gift details are figured out in coordination with the Office of Advancement, please email iuday@iu.edu with this information:   </a:t>
            </a:r>
            <a:endParaRPr lang="en-US" sz="112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ts val="2160"/>
              </a:lnSpc>
            </a:pPr>
            <a:r>
              <a:rPr lang="en-US" sz="12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•    Gift amount  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ts val="2160"/>
              </a:lnSpc>
            </a:pPr>
            <a:r>
              <a:rPr lang="en-US" sz="12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•    Account it will support  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ts val="2160"/>
              </a:lnSpc>
            </a:pPr>
            <a:r>
              <a:rPr lang="en-US" sz="12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•    Details of incentive/match  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ts val="2160"/>
              </a:lnSpc>
            </a:pPr>
            <a:r>
              <a:rPr lang="en-US" sz="12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•    Donor name(s), only if they want to be recognized  </a:t>
            </a:r>
            <a:r>
              <a:rPr lang="en-US" sz="11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 </a:t>
            </a:r>
            <a:endParaRPr lang="en-US" sz="112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ts val="2160"/>
              </a:lnSpc>
            </a:pPr>
            <a:r>
              <a:rPr lang="en-US" sz="14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 </a:t>
            </a:r>
            <a:endParaRPr lang="en-US" sz="112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ts val="2160"/>
              </a:lnSpc>
            </a:pPr>
            <a:r>
              <a:rPr lang="en-US" sz="1400" b="1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Don’t forget the due date:</a:t>
            </a:r>
            <a:r>
              <a:rPr lang="en-US" sz="11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 </a:t>
            </a:r>
            <a:endParaRPr lang="en-US" sz="112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ts val="2160"/>
              </a:lnSpc>
            </a:pPr>
            <a:r>
              <a:rPr lang="en-US" sz="1400" b="1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All requests (crowdfunding, lists, data, etc.) are due in Workfront no later than March 1. </a:t>
            </a:r>
            <a:endParaRPr lang="en-US" sz="1125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Image 0" descr="https://media3.giphy.com/media/39lCV1iFNP4vvYQKuR/giphy.gif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65993" y="1543050"/>
            <a:ext cx="2057400" cy="2057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77418" y="478326"/>
            <a:ext cx="4572000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3750"/>
              </a:lnSpc>
            </a:pPr>
            <a:r>
              <a:rPr lang="en-US" sz="3000" b="1" kern="0" spc="-24" dirty="0">
                <a:solidFill>
                  <a:srgbClr val="FFFFFF"/>
                </a:solidFill>
                <a:latin typeface="Cambria Bold" panose="02040803050406030204" pitchFamily="18" charset="0"/>
                <a:ea typeface="Cabinet Grotesk" pitchFamily="34" charset="-122"/>
                <a:cs typeface="Cabinet Grotesk" pitchFamily="34" charset="-120"/>
              </a:rPr>
              <a:t>Enhanced Fund Pages</a:t>
            </a:r>
            <a:endParaRPr lang="en-US" sz="3000" dirty="0">
              <a:latin typeface="Cambria Bold" panose="020408030504060302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476250" y="1447225"/>
            <a:ext cx="4723279" cy="2685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3150"/>
              </a:lnSpc>
            </a:pPr>
            <a:r>
              <a:rPr lang="en-US" sz="18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Enhanced Fund Pages (EFP) are funds that are visible/publicly searchable on myiu.org. </a:t>
            </a:r>
            <a:endParaRPr lang="en-US" sz="112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ts val="1969"/>
              </a:lnSpc>
            </a:pPr>
            <a:endParaRPr lang="en-US" sz="112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ts val="2363"/>
              </a:lnSpc>
            </a:pPr>
            <a:r>
              <a:rPr lang="en-US" sz="16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These include: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90500" indent="-190500" algn="l">
              <a:lnSpc>
                <a:spcPts val="2363"/>
              </a:lnSpc>
              <a:buSzPct val="100000"/>
              <a:buChar char="•"/>
            </a:pPr>
            <a:r>
              <a:rPr lang="en-US" sz="16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Accounts established for solicitation purposes (multi-donor) 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90500" indent="-190500" algn="l">
              <a:lnSpc>
                <a:spcPts val="2363"/>
              </a:lnSpc>
              <a:buSzPct val="100000"/>
              <a:buChar char="•"/>
            </a:pPr>
            <a:r>
              <a:rPr lang="en-US" sz="16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Accounts where the donor has released it to receive additional donations 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Image 0" descr="https://pitch-assets-ccb95893-de3f-4266-973c-20049231b248.s3.eu-west-1.amazonaws.com/8c2b7d8c-67d2-4540-8b24-56ac1995323c?pitch-bytes=110428&amp;pitch-content-type=image%2Fjpeg"/>
          <p:cNvPicPr>
            <a:picLocks noChangeAspect="1"/>
          </p:cNvPicPr>
          <p:nvPr/>
        </p:nvPicPr>
        <p:blipFill>
          <a:blip r:embed="rId3"/>
          <a:srcRect b="501"/>
          <a:stretch/>
        </p:blipFill>
        <p:spPr>
          <a:xfrm>
            <a:off x="5597086" y="478326"/>
            <a:ext cx="3069496" cy="418968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75035" y="476504"/>
            <a:ext cx="5486400" cy="1524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6000"/>
              </a:lnSpc>
            </a:pPr>
            <a:r>
              <a:rPr lang="en-US" sz="4000" b="1" kern="0" spc="-12" dirty="0">
                <a:solidFill>
                  <a:srgbClr val="FFFFFF"/>
                </a:solidFill>
                <a:latin typeface="Cambria Bold" panose="02040803050406030204" pitchFamily="18" charset="0"/>
                <a:ea typeface="Cabinet Grotesk" pitchFamily="34" charset="-122"/>
                <a:cs typeface="Cabinet Grotesk" pitchFamily="34" charset="-120"/>
              </a:rPr>
              <a:t>Impact Reporting</a:t>
            </a:r>
            <a:endParaRPr lang="en-US" sz="4000" dirty="0">
              <a:latin typeface="Cambria Bold" panose="02040803050406030204" pitchFamily="18" charset="0"/>
            </a:endParaRPr>
          </a:p>
        </p:txBody>
      </p:sp>
      <p:pic>
        <p:nvPicPr>
          <p:cNvPr id="4" name="Image 0" descr="https://images.unsplash.com/photo-1680458841796-360a4cf4b3b1?crop=entropy&amp;cs=tinysrgb&amp;fit=max&amp;fm=jpg&amp;ixid=M3wyMTIyMnwwfDF8c2VhcmNofDF8fGltcGFjdCUyMHJlcG9ydGluZ3xlbnwxfDF8fHwxNzA2MDM1MzEyfDA&amp;ixlib=rb-4.0.3&amp;q=80&amp;w=1080"/>
          <p:cNvPicPr>
            <a:picLocks noChangeAspect="1"/>
          </p:cNvPicPr>
          <p:nvPr/>
        </p:nvPicPr>
        <p:blipFill>
          <a:blip r:embed="rId3"/>
          <a:srcRect l="9335" r="3142"/>
          <a:stretch/>
        </p:blipFill>
        <p:spPr>
          <a:xfrm>
            <a:off x="6142837" y="0"/>
            <a:ext cx="3001163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74280" y="4426898"/>
            <a:ext cx="5486400" cy="242887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l">
              <a:lnSpc>
                <a:spcPts val="1913"/>
              </a:lnSpc>
            </a:pPr>
            <a:r>
              <a:rPr lang="en-US" sz="1400" b="0" kern="0" spc="-12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Showing how donations are used to make an impact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4578984" y="1878897"/>
            <a:ext cx="4089528" cy="0"/>
          </a:xfrm>
          <a:prstGeom prst="line">
            <a:avLst/>
          </a:prstGeom>
          <a:solidFill>
            <a:srgbClr val="FFFFFF">
              <a:alpha val="30000"/>
            </a:srgbClr>
          </a:solidFill>
          <a:ln w="5292">
            <a:solidFill>
              <a:srgbClr val="FFFFFF">
                <a:alpha val="30000"/>
              </a:srgbClr>
            </a:solidFill>
            <a:prstDash val="solid"/>
            <a:headEnd type="none"/>
            <a:tailEnd type="none"/>
          </a:ln>
        </p:spPr>
      </p:sp>
      <p:sp>
        <p:nvSpPr>
          <p:cNvPr id="4" name="Shape 1"/>
          <p:cNvSpPr/>
          <p:nvPr/>
        </p:nvSpPr>
        <p:spPr>
          <a:xfrm>
            <a:off x="4578984" y="3274533"/>
            <a:ext cx="4089528" cy="0"/>
          </a:xfrm>
          <a:prstGeom prst="line">
            <a:avLst/>
          </a:prstGeom>
          <a:solidFill>
            <a:srgbClr val="FFFFFF">
              <a:alpha val="30000"/>
            </a:srgbClr>
          </a:solidFill>
          <a:ln w="5292">
            <a:solidFill>
              <a:srgbClr val="FFFFFF">
                <a:alpha val="30000"/>
              </a:srgbClr>
            </a:solidFill>
            <a:prstDash val="solid"/>
            <a:headEnd type="none"/>
            <a:tailEnd type="none"/>
          </a:ln>
        </p:spPr>
      </p:sp>
      <p:sp>
        <p:nvSpPr>
          <p:cNvPr id="5" name="Text 2"/>
          <p:cNvSpPr/>
          <p:nvPr/>
        </p:nvSpPr>
        <p:spPr>
          <a:xfrm>
            <a:off x="5543612" y="1018597"/>
            <a:ext cx="36576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ts val="2700"/>
              </a:lnSpc>
            </a:pPr>
            <a:r>
              <a:rPr lang="en-US" b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They want to be recognized.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262356" y="849385"/>
            <a:ext cx="3919400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3750"/>
              </a:lnSpc>
            </a:pPr>
            <a:r>
              <a:rPr lang="en-US" sz="3000" b="1" kern="0" spc="-24" dirty="0">
                <a:solidFill>
                  <a:srgbClr val="FFFFFF"/>
                </a:solidFill>
                <a:latin typeface="Cambria Bold" panose="02040803050406030204" pitchFamily="18" charset="0"/>
                <a:ea typeface="Cabinet Grotesk" pitchFamily="34" charset="-122"/>
                <a:cs typeface="Cabinet Grotesk" pitchFamily="34" charset="-120"/>
              </a:rPr>
              <a:t>What do donors want?</a:t>
            </a:r>
            <a:endParaRPr lang="en-US" sz="3000" dirty="0">
              <a:latin typeface="Cambria Bold" panose="020408030504060302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543612" y="2043638"/>
            <a:ext cx="3124900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ts val="2700"/>
              </a:lnSpc>
            </a:pPr>
            <a:r>
              <a:rPr lang="en-US" b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They want transparency and to be shown the impact of their gift.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543612" y="3757362"/>
            <a:ext cx="36576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ts val="2700"/>
              </a:lnSpc>
            </a:pPr>
            <a:r>
              <a:rPr lang="en-US" b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binet Grotesk" pitchFamily="34" charset="-120"/>
              </a:rPr>
              <a:t>They want to feel appreciated.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Image 0" descr="https://external-media.api.pitch.com/provider/icons8/fluent/love-letter.sv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77425" y="855902"/>
            <a:ext cx="666750" cy="666750"/>
          </a:xfrm>
          <a:prstGeom prst="ellipse">
            <a:avLst/>
          </a:prstGeom>
        </p:spPr>
      </p:pic>
      <p:pic>
        <p:nvPicPr>
          <p:cNvPr id="10" name="Image 1" descr="https://external-media.api.pitch.com/provider/icons8/dusk/growing-money.sv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577425" y="2236443"/>
            <a:ext cx="666750" cy="666750"/>
          </a:xfrm>
          <a:prstGeom prst="ellipse">
            <a:avLst/>
          </a:prstGeom>
        </p:spPr>
      </p:pic>
      <p:pic>
        <p:nvPicPr>
          <p:cNvPr id="11" name="Image 2" descr="https://external-media.api.pitch.com/provider/icons8/fluent/for-you.sv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577425" y="3597934"/>
            <a:ext cx="666750" cy="666750"/>
          </a:xfrm>
          <a:prstGeom prst="ellipse">
            <a:avLst/>
          </a:prstGeom>
        </p:spPr>
      </p:pic>
      <p:sp>
        <p:nvSpPr>
          <p:cNvPr id="12" name="Shape 6"/>
          <p:cNvSpPr/>
          <p:nvPr/>
        </p:nvSpPr>
        <p:spPr>
          <a:xfrm>
            <a:off x="4578984" y="483261"/>
            <a:ext cx="4089528" cy="0"/>
          </a:xfrm>
          <a:prstGeom prst="line">
            <a:avLst/>
          </a:prstGeom>
          <a:solidFill>
            <a:srgbClr val="FFFFFF">
              <a:alpha val="30000"/>
            </a:srgbClr>
          </a:solidFill>
          <a:ln w="5292">
            <a:solidFill>
              <a:srgbClr val="FFFFFF">
                <a:alpha val="30000"/>
              </a:srgbClr>
            </a:solidFill>
            <a:prstDash val="solid"/>
            <a:headEnd type="none"/>
            <a:tailEnd type="none"/>
          </a:ln>
        </p:spPr>
      </p:sp>
      <p:sp>
        <p:nvSpPr>
          <p:cNvPr id="13" name="Shape 7"/>
          <p:cNvSpPr/>
          <p:nvPr/>
        </p:nvSpPr>
        <p:spPr>
          <a:xfrm>
            <a:off x="4578984" y="4670169"/>
            <a:ext cx="4089528" cy="0"/>
          </a:xfrm>
          <a:prstGeom prst="line">
            <a:avLst/>
          </a:prstGeom>
          <a:solidFill>
            <a:srgbClr val="FFFFFF">
              <a:alpha val="30000"/>
            </a:srgbClr>
          </a:solidFill>
          <a:ln w="5292">
            <a:solidFill>
              <a:srgbClr val="FFFFFF">
                <a:alpha val="30000"/>
              </a:srgbClr>
            </a:solidFill>
            <a:prstDash val="solid"/>
            <a:headEnd type="none"/>
            <a:tailEnd type="none"/>
          </a:ln>
        </p:spPr>
      </p:sp>
      <p:pic>
        <p:nvPicPr>
          <p:cNvPr id="14" name="Image 3" descr="https://media2.giphy.com/media/cSiauzNn8OBLGq7Y1C/giphy.gif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193356" y="1660120"/>
            <a:ext cx="2057400" cy="20574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912A35AF8C8D44ADB99907CEA42DFB" ma:contentTypeVersion="18" ma:contentTypeDescription="Create a new document." ma:contentTypeScope="" ma:versionID="e2c6b7adccfb3a9d2e6de340ac67121e">
  <xsd:schema xmlns:xsd="http://www.w3.org/2001/XMLSchema" xmlns:xs="http://www.w3.org/2001/XMLSchema" xmlns:p="http://schemas.microsoft.com/office/2006/metadata/properties" xmlns:ns2="24681445-9ca9-4a36-b159-b02bc8296462" xmlns:ns3="7a926981-3ba4-42b9-b56b-8f06b9e18d28" targetNamespace="http://schemas.microsoft.com/office/2006/metadata/properties" ma:root="true" ma:fieldsID="b36e76ca9cde0d76e48ec4c33aba5ec0" ns2:_="" ns3:_="">
    <xsd:import namespace="24681445-9ca9-4a36-b159-b02bc8296462"/>
    <xsd:import namespace="7a926981-3ba4-42b9-b56b-8f06b9e18d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681445-9ca9-4a36-b159-b02bc82964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eec0a79-46cb-4568-9b1b-2d720bd3207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926981-3ba4-42b9-b56b-8f06b9e18d2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edca34f-045f-40b0-a16c-9e426e4c3196}" ma:internalName="TaxCatchAll" ma:showField="CatchAllData" ma:web="7a926981-3ba4-42b9-b56b-8f06b9e18d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944309-B14C-4F97-9277-CC9D1F09B1C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DD70C69-28D8-433F-87F7-1A9C6D39AB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681445-9ca9-4a36-b159-b02bc8296462"/>
    <ds:schemaRef ds:uri="7a926981-3ba4-42b9-b56b-8f06b9e18d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1133</Words>
  <Application>Microsoft Office PowerPoint</Application>
  <PresentationFormat>On-screen Show (16:9)</PresentationFormat>
  <Paragraphs>179</Paragraphs>
  <Slides>32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✨AI · Annual Giving and Impact Reporting</dc:title>
  <dc:subject>PptxGenJS Presentation</dc:subject>
  <dc:creator>Pitch Software GmbH</dc:creator>
  <cp:lastModifiedBy>Johnston, Gillian I.</cp:lastModifiedBy>
  <cp:revision>3</cp:revision>
  <dcterms:created xsi:type="dcterms:W3CDTF">2024-02-07T17:09:53Z</dcterms:created>
  <dcterms:modified xsi:type="dcterms:W3CDTF">2024-03-21T16:01:29Z</dcterms:modified>
</cp:coreProperties>
</file>