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1" r:id="rId5"/>
  </p:sldMasterIdLst>
  <p:notesMasterIdLst>
    <p:notesMasterId r:id="rId43"/>
  </p:notesMasterIdLst>
  <p:sldIdLst>
    <p:sldId id="256" r:id="rId6"/>
    <p:sldId id="258" r:id="rId7"/>
    <p:sldId id="370" r:id="rId8"/>
    <p:sldId id="371" r:id="rId9"/>
    <p:sldId id="369" r:id="rId10"/>
    <p:sldId id="259" r:id="rId11"/>
    <p:sldId id="260" r:id="rId12"/>
    <p:sldId id="267" r:id="rId13"/>
    <p:sldId id="281" r:id="rId14"/>
    <p:sldId id="292" r:id="rId15"/>
    <p:sldId id="291" r:id="rId16"/>
    <p:sldId id="285" r:id="rId17"/>
    <p:sldId id="290" r:id="rId18"/>
    <p:sldId id="300" r:id="rId19"/>
    <p:sldId id="301" r:id="rId20"/>
    <p:sldId id="302" r:id="rId21"/>
    <p:sldId id="303" r:id="rId22"/>
    <p:sldId id="305" r:id="rId23"/>
    <p:sldId id="316" r:id="rId24"/>
    <p:sldId id="262" r:id="rId25"/>
    <p:sldId id="319" r:id="rId26"/>
    <p:sldId id="320" r:id="rId27"/>
    <p:sldId id="317" r:id="rId28"/>
    <p:sldId id="318" r:id="rId29"/>
    <p:sldId id="343" r:id="rId30"/>
    <p:sldId id="341" r:id="rId31"/>
    <p:sldId id="344" r:id="rId32"/>
    <p:sldId id="261" r:id="rId33"/>
    <p:sldId id="266" r:id="rId34"/>
    <p:sldId id="345" r:id="rId35"/>
    <p:sldId id="268" r:id="rId36"/>
    <p:sldId id="372" r:id="rId37"/>
    <p:sldId id="328" r:id="rId38"/>
    <p:sldId id="373" r:id="rId39"/>
    <p:sldId id="329" r:id="rId40"/>
    <p:sldId id="340" r:id="rId41"/>
    <p:sldId id="286" r:id="rId42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DDDDA2-82A9-42BE-BC27-033D76B00756}">
          <p14:sldIdLst>
            <p14:sldId id="256"/>
            <p14:sldId id="258"/>
            <p14:sldId id="370"/>
            <p14:sldId id="371"/>
            <p14:sldId id="369"/>
            <p14:sldId id="259"/>
            <p14:sldId id="260"/>
            <p14:sldId id="267"/>
            <p14:sldId id="281"/>
            <p14:sldId id="292"/>
            <p14:sldId id="291"/>
            <p14:sldId id="285"/>
            <p14:sldId id="290"/>
            <p14:sldId id="300"/>
            <p14:sldId id="301"/>
            <p14:sldId id="302"/>
            <p14:sldId id="303"/>
            <p14:sldId id="305"/>
            <p14:sldId id="316"/>
            <p14:sldId id="262"/>
            <p14:sldId id="319"/>
            <p14:sldId id="320"/>
            <p14:sldId id="317"/>
            <p14:sldId id="318"/>
            <p14:sldId id="343"/>
            <p14:sldId id="341"/>
            <p14:sldId id="344"/>
            <p14:sldId id="261"/>
            <p14:sldId id="266"/>
            <p14:sldId id="345"/>
            <p14:sldId id="268"/>
            <p14:sldId id="372"/>
            <p14:sldId id="328"/>
            <p14:sldId id="373"/>
            <p14:sldId id="329"/>
            <p14:sldId id="340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142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30F3E6-E985-25F0-3F57-45DF633AE7F5}" v="72" dt="2024-03-21T19:42:16.840"/>
    <p1510:client id="{72A8422F-0CC5-4930-8236-B88C27870AD6}" v="1891" dt="2024-03-21T19:24:52.497"/>
    <p1510:client id="{9EC0A5C4-8660-8401-5268-8961970E9853}" v="5" dt="2024-03-21T15:06:29.384"/>
    <p1510:client id="{C0E130A0-E812-45EF-BEBD-06FE88C4D4B9}" v="74" dt="2024-03-21T13:34:30.548"/>
    <p1510:client id="{EA88DE52-4CD3-A949-811C-89266BC9DA8F}" v="1" dt="2024-03-21T21:42:42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1"/>
  </p:normalViewPr>
  <p:slideViewPr>
    <p:cSldViewPr snapToGrid="0">
      <p:cViewPr varScale="1">
        <p:scale>
          <a:sx n="81" d="100"/>
          <a:sy n="81" d="100"/>
        </p:scale>
        <p:origin x="8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20:22:24.82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12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71292-1B17-B84D-B2B7-FBF825532F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332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71292-1B17-B84D-B2B7-FBF825532F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156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71292-1B17-B84D-B2B7-FBF825532F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983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71292-1B17-B84D-B2B7-FBF825532F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4257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DCDD-7A71-44A7-AC2A-D112FE03A5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244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DCDD-7A71-44A7-AC2A-D112FE03A5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20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DDCDD-7A71-44A7-AC2A-D112FE03A5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340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40bc557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40bc557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40bc5578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40bc5578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348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826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9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3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79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71292-1B17-B84D-B2B7-FBF825532F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843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71292-1B17-B84D-B2B7-FBF825532F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1E461-35CD-3CBC-DAF3-A6D71B9F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AD9F0-3169-30D6-AD24-DC7F7C9C2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8472B-AF92-D48D-7F01-A8E127F52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CB7354-8857-4488-86E6-942BF6779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980A6-5B4F-91A3-0477-607465A1D6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66B-D6A3-814A-BF2A-00F6B642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62C766-27E9-47B1-47AC-D35AE516C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55A55A-0C63-E32A-FA69-B8139924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8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819A4-0A02-EA5D-A498-7494F5CB4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8BFAE-B70F-135A-6AC8-FCD7DA03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0213A-9263-DC1A-F303-1EB5C0740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C88C2-F483-A744-B70B-CE949E37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81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CA371-D748-3C63-EA03-4C7700D5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C372A-7DAC-06AD-D04C-F7346008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EA809-04D5-CF60-84C8-A3DC9D1F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7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C4E5E-4A20-1183-28E3-CF1AC056A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CF4BA-1E9C-3022-FF4B-1EC269888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FDB8E-2A5D-D715-AE02-541CC70D5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A1D45-45E1-8F89-1150-BEC08A6C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27DE3-F0EE-6870-A458-E5209EF1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64AA3-C112-A48A-13F5-492C9C67C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17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4A9D-A950-96DB-1B4F-14BBD449C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28E3E2-8D8B-A27D-78DE-8E3B37414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524DC8-9287-57BB-CC50-DA5B66DCF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75807-FDA3-2E41-2BC5-33BBA7848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1842F-67BF-8445-E49A-D99E7B2B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611E1-A6BB-CC10-E7BB-AE429FF6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32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207B1-A115-FA87-34A7-1E524974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439669-CAC5-CED4-A322-74DA63E23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30DF9-0EBE-71C6-B21B-CD6DA6439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8BA65-F04B-76E2-B891-D91F09B1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D8096-93E2-34F1-2DE2-CA27AEEC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00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F9CED-0BAB-E427-FDFD-54FC2F503B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C27F11-7CFA-5C54-B78D-7D8425710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AFA26-AFA8-D662-9941-5D2E07A5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A7A30-784E-21FE-76F1-E508F84D6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35D5-9116-F329-1524-ED4145D0F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02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imes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2476F8-66E3-FE44-89C2-3DE48DB73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6586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23B304-7597-BC45-B5BA-F2CC15831134}"/>
              </a:ext>
            </a:extLst>
          </p:cNvPr>
          <p:cNvSpPr/>
          <p:nvPr userDrawn="1"/>
        </p:nvSpPr>
        <p:spPr>
          <a:xfrm>
            <a:off x="519541" y="1"/>
            <a:ext cx="1382420" cy="112597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797AD1-E3FE-7742-805A-933886AA79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8" y="119853"/>
            <a:ext cx="1275986" cy="9562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006005-069F-D442-874A-677403769317}"/>
              </a:ext>
            </a:extLst>
          </p:cNvPr>
          <p:cNvSpPr/>
          <p:nvPr userDrawn="1"/>
        </p:nvSpPr>
        <p:spPr>
          <a:xfrm>
            <a:off x="0" y="-69530"/>
            <a:ext cx="9144000" cy="5213030"/>
          </a:xfrm>
          <a:prstGeom prst="rect">
            <a:avLst/>
          </a:prstGeom>
          <a:gradFill>
            <a:gsLst>
              <a:gs pos="0">
                <a:schemeClr val="tx1">
                  <a:lumMod val="53000"/>
                  <a:lumOff val="47000"/>
                  <a:alpha val="0"/>
                </a:schemeClr>
              </a:gs>
              <a:gs pos="100000">
                <a:schemeClr val="tx1">
                  <a:lumMod val="68000"/>
                  <a:alpha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99B2FC-D639-E146-95A9-7411A12C56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1301" y="2877741"/>
            <a:ext cx="5621399" cy="1412906"/>
          </a:xfrm>
        </p:spPr>
        <p:txBody>
          <a:bodyPr/>
          <a:lstStyle>
            <a:lvl1pPr marL="0" indent="0" algn="ctr">
              <a:buNone/>
              <a:defRPr sz="3000" b="1" i="0">
                <a:solidFill>
                  <a:schemeClr val="bg1"/>
                </a:solidFill>
                <a:latin typeface="BentonSans Regular" panose="02000503000000020004" pitchFamily="2" charset="7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The Title of Your Presentation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937379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36B10000-971B-6C4B-81FB-4A73B882F5C5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5929775" y="1102177"/>
            <a:ext cx="2373470" cy="3290515"/>
          </a:xfrm>
          <a:solidFill>
            <a:schemeClr val="tx1"/>
          </a:solidFill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4FEDB4-8617-4D4B-98F0-1ED07F892DE5}"/>
              </a:ext>
            </a:extLst>
          </p:cNvPr>
          <p:cNvSpPr/>
          <p:nvPr userDrawn="1"/>
        </p:nvSpPr>
        <p:spPr>
          <a:xfrm flipV="1">
            <a:off x="670810" y="-2"/>
            <a:ext cx="453453" cy="955625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934517-1F77-D54A-81E2-837C27D43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51" y="461245"/>
            <a:ext cx="337700" cy="4259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AE393E-56C8-694B-ADBB-14ACB7909709}"/>
              </a:ext>
            </a:extLst>
          </p:cNvPr>
          <p:cNvSpPr txBox="1"/>
          <p:nvPr userDrawn="1"/>
        </p:nvSpPr>
        <p:spPr>
          <a:xfrm>
            <a:off x="0" y="4799172"/>
            <a:ext cx="9144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spc="225">
                <a:solidFill>
                  <a:srgbClr val="99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INDIANA UNIVERSITY FOUNDATION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B8DFF-837E-1C48-B2D9-8A6A259A86E4}"/>
              </a:ext>
            </a:extLst>
          </p:cNvPr>
          <p:cNvSpPr txBox="1"/>
          <p:nvPr userDrawn="1"/>
        </p:nvSpPr>
        <p:spPr>
          <a:xfrm>
            <a:off x="7822771" y="4806202"/>
            <a:ext cx="67998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16E54-A841-AA43-9365-11873DCC039A}" type="slidenum">
              <a:rPr lang="en-US" sz="900" smtClean="0">
                <a:solidFill>
                  <a:srgbClr val="990000"/>
                </a:solidFill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>
              <a:solidFill>
                <a:srgbClr val="990000"/>
              </a:solidFill>
            </a:endParaRPr>
          </a:p>
          <a:p>
            <a:endParaRPr lang="en-US" sz="135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7D48B-F2F7-B940-BA4D-EDEE04972B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0198" y="1248142"/>
            <a:ext cx="1952625" cy="903044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BentonSans Regular" panose="02000503000000020004" pitchFamily="2" charset="77"/>
              </a:defRPr>
            </a:lvl1pPr>
          </a:lstStyle>
          <a:p>
            <a:pPr lvl="0"/>
            <a:r>
              <a:rPr lang="en-US"/>
              <a:t>CALL OUT 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06153A-1212-544F-90DF-D8CE2DF9A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54342" y="2945266"/>
            <a:ext cx="1934765" cy="1712119"/>
          </a:xfrm>
        </p:spPr>
        <p:txBody>
          <a:bodyPr>
            <a:normAutofit/>
          </a:bodyPr>
          <a:lstStyle>
            <a:lvl1pPr marL="0" indent="0" algn="ctr">
              <a:buNone/>
              <a:defRPr sz="1350" b="0" i="1">
                <a:solidFill>
                  <a:schemeClr val="bg1"/>
                </a:solidFill>
                <a:latin typeface="BentonSans Medium" panose="02000503000000020004" pitchFamily="2" charset="77"/>
              </a:defRPr>
            </a:lvl1pPr>
          </a:lstStyle>
          <a:p>
            <a:pPr lvl="0"/>
            <a:r>
              <a:rPr lang="en-US"/>
              <a:t>This element gives you a way to emphasize or call special attention to a particular piece of information.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982C58A-5A5A-3449-8798-F3477FEC93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109" y="1119556"/>
            <a:ext cx="3926171" cy="43934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BentonSans Regular" panose="02000503000000020004" pitchFamily="2" charset="77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/>
              <a:t>First Message here.</a:t>
            </a:r>
          </a:p>
          <a:p>
            <a:pPr lvl="0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1F6A76D-C5AE-C640-AFA0-2B9361246D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22" y="1618951"/>
            <a:ext cx="3926659" cy="83865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rgbClr val="000000"/>
                </a:solidFill>
                <a:latin typeface="BentonSans Regular" panose="02000503000000020004" pitchFamily="2" charset="77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Here is where you insert supporting copy underneath your first header.</a:t>
            </a:r>
          </a:p>
          <a:p>
            <a:pPr lvl="0"/>
            <a:endParaRPr lang="en-US"/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4B61089C-C8D4-DC47-91FE-BE8CB2EC3F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109" y="3011407"/>
            <a:ext cx="3926171" cy="43934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BentonSans Regular" panose="02000503000000020004" pitchFamily="2" charset="77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/>
              <a:t>Second Message here.</a:t>
            </a:r>
          </a:p>
          <a:p>
            <a:pPr lvl="0"/>
            <a:endParaRPr lang="en-US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5C0D84A9-6FFC-EB45-B1A1-A656251713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9621" y="3510803"/>
            <a:ext cx="3926660" cy="12954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rgbClr val="000000"/>
                </a:solidFill>
                <a:latin typeface="BentonSans Regular" panose="02000503000000020004" pitchFamily="2" charset="77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Here is where you insert supporting copy underneath your second header.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9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: black">
    <p:bg>
      <p:bgPr>
        <a:solidFill>
          <a:srgbClr val="25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-30788" y="4661517"/>
            <a:ext cx="9228667" cy="528963"/>
            <a:chOff x="-30788" y="4661517"/>
            <a:chExt cx="9228667" cy="52896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30788" y="4734807"/>
              <a:ext cx="9228667" cy="455673"/>
            </a:xfrm>
            <a:prstGeom prst="rect">
              <a:avLst/>
            </a:prstGeom>
            <a:solidFill>
              <a:srgbClr val="69030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35303" y="4661517"/>
              <a:ext cx="387197" cy="528963"/>
            </a:xfrm>
            <a:prstGeom prst="rect">
              <a:avLst/>
            </a:prstGeom>
            <a:solidFill>
              <a:srgbClr val="99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tab-rgb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798" y="4726863"/>
              <a:ext cx="258207" cy="3277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1030972" y="4823737"/>
              <a:ext cx="36136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900">
                  <a:solidFill>
                    <a:srgbClr val="FFFFFF"/>
                  </a:solidFill>
                </a:rPr>
                <a:t>INDIANA UNIVERSITY BLOOMINGTON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844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0031" y="759071"/>
            <a:ext cx="8004391" cy="4791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i="0" cap="none" spc="0">
                <a:solidFill>
                  <a:srgbClr val="404041"/>
                </a:solidFill>
                <a:latin typeface="BentonSans Regular" panose="02000503000000020004" pitchFamily="50" charset="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805069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5190708" y="177943"/>
            <a:ext cx="3700462" cy="2524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464" b="0" i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SECTION TITLE OR SUBTITLE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3556004" y="3541062"/>
            <a:ext cx="138548" cy="1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6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18824" y="1482148"/>
            <a:ext cx="8015594" cy="3089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1928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6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None/>
              <a:tabLst/>
              <a:defRPr sz="1800">
                <a:solidFill>
                  <a:srgbClr val="404041"/>
                </a:solidFill>
                <a:latin typeface="BentonSans Regular" panose="02000503000000020004" pitchFamily="50" charset="0"/>
                <a:cs typeface="Arial"/>
              </a:defRPr>
            </a:lvl1pPr>
            <a:lvl2pPr>
              <a:lnSpc>
                <a:spcPct val="100000"/>
              </a:lnSpc>
              <a:defRPr sz="675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675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675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675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81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25305" y="391150"/>
            <a:ext cx="4560579" cy="779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 i="0" spc="0">
                <a:solidFill>
                  <a:srgbClr val="404041"/>
                </a:solidFill>
                <a:latin typeface="BentonSans Regular" panose="02000503000000020004" pitchFamily="50" charset="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525305" y="1442129"/>
            <a:ext cx="4560579" cy="312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44657" indent="-144657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BentonSans Regular" panose="02000503000000020004" pitchFamily="50" charset="0"/>
                <a:cs typeface="Arial"/>
              </a:defRPr>
            </a:lvl1pPr>
            <a:lvl2pPr marL="313424" indent="-120548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BentonSans Regular" panose="02000503000000020004" pitchFamily="50" charset="0"/>
                <a:cs typeface="Arial"/>
              </a:defRPr>
            </a:lvl2pPr>
            <a:lvl3pPr marL="482192" indent="-96439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BentonSans Regular" panose="02000503000000020004" pitchFamily="50" charset="0"/>
                <a:cs typeface="Arial"/>
              </a:defRPr>
            </a:lvl3pPr>
            <a:lvl4pPr marL="675068" indent="-96439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BentonSans Regular" panose="02000503000000020004" pitchFamily="50" charset="0"/>
                <a:cs typeface="Arial"/>
              </a:defRPr>
            </a:lvl4pPr>
            <a:lvl5pPr marL="867944" indent="-96439">
              <a:lnSpc>
                <a:spcPct val="100000"/>
              </a:lnSpc>
              <a:buFont typeface="Arial"/>
              <a:buChar char="•"/>
              <a:defRPr sz="1800">
                <a:solidFill>
                  <a:srgbClr val="404041"/>
                </a:solidFill>
                <a:latin typeface="BentonSans Regular" panose="02000503000000020004" pitchFamily="50" charset="0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573063" y="0"/>
            <a:ext cx="3570941" cy="5143500"/>
          </a:xfrm>
          <a:prstGeom prst="rect">
            <a:avLst/>
          </a:prstGeom>
        </p:spPr>
        <p:txBody>
          <a:bodyPr/>
          <a:lstStyle>
            <a:lvl1pPr>
              <a:defRPr>
                <a:latin typeface="BentonSans Regular" panose="02000503000000020004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486802"/>
            <a:ext cx="82664" cy="387197"/>
          </a:xfrm>
          <a:prstGeom prst="rect">
            <a:avLst/>
          </a:prstGeom>
          <a:solidFill>
            <a:srgbClr val="9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</p:spTree>
    <p:extLst>
      <p:ext uri="{BB962C8B-B14F-4D97-AF65-F5344CB8AC3E}">
        <p14:creationId xmlns:p14="http://schemas.microsoft.com/office/powerpoint/2010/main" val="6820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9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6652C-94FB-DF20-8843-9CFD72471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D534DE-FF76-F1DF-2068-55C3BF222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E9009-F2FF-AE5A-047B-E6AFBB2AC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1F4EC-827B-4ACA-52D1-903AFA0EB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5BE6E-FD50-D251-6312-9F921BF3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87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FC8C5-A610-06D0-16BD-684A2082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94C2D-44C0-E1F7-9130-34BE15736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CA255-A155-9D94-2CE2-869DD3495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5D1CB-0187-5BAB-8FD5-B405339E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0EA56-B469-3F2D-DC73-0214FD60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69D9-22A9-0901-AC19-8A22FD71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8EAF7-8B5E-09AB-C8DC-3C6BE6E00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A7EB2-91B2-13CF-A92A-9E1941A59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B34F6-26D7-EF81-5074-8D21A1BD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EE2D8-1319-EB85-9C51-0025910E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2D6F-C7AB-5BF6-A593-C20D07555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07519-9BA8-6653-BD19-77A08448A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10DA52-AA61-4F98-30AA-629D5ED97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FA554-D174-2879-5CD1-140DBAC4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B9FF3-65EA-39E4-BA77-A5223AB9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19B2A-0496-03D7-0804-942DCDA9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0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6" r:id="rId4"/>
    <p:sldLayoutId id="2147483667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EC9ED-5326-3B09-55CB-66476B258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E5241-461F-CF0B-B210-1B112CF91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71443-328D-2BC9-9B89-0737071FB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693FB-D4B1-4720-BD90-19CBE79B3942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1473D-D4F5-8759-45C4-9B8E45256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3BC73-B8ED-724A-7571-101A166F3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17680-2559-4273-A67B-B6BA162CD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6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barrerae@iu.edu" TargetMode="Externa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e.iu.edu/?qs=d85b85b3623537607faf0207ba8c12041bef8e01b618f4c243d6793ab7cfe7585dc3c41c4dcdc97c2060751e544da77ccda9fe4d2ea18f6af01b0e11f1acbab7b1d4f13856ecf033abeb9a28a225d6a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e.iu.edu/?qs=58a0952c1c6334d0b328f2e944c875ce9fb68cd587a1715983979354d1feef793040858b946e15e10f77a760b4aca341d01ed5a3f5ae6c4392a37eba6c193b0af180164bddbf775e55e697cdc5105291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ge.indiana.edu/landing-pages/surveys/update-information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www.myiu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tained glass window with a shield and red cross&#10;&#10;Description automatically generated">
            <a:extLst>
              <a:ext uri="{FF2B5EF4-FFF2-40B4-BE49-F238E27FC236}">
                <a16:creationId xmlns:a16="http://schemas.microsoft.com/office/drawing/2014/main" id="{E6FB8EA0-217E-4B9E-8454-4C057FC4A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1000"/>
          </a:blip>
          <a:srcRect t="15399" b="25778"/>
          <a:stretch/>
        </p:blipFill>
        <p:spPr>
          <a:xfrm>
            <a:off x="10632" y="0"/>
            <a:ext cx="9122735" cy="2743200"/>
          </a:xfrm>
          <a:prstGeom prst="rect">
            <a:avLst/>
          </a:prstGeom>
          <a:effectLst>
            <a:glow>
              <a:schemeClr val="accent1"/>
            </a:glow>
            <a:outerShdw dist="50800" dir="5400000" algn="ctr" rotWithShape="0">
              <a:srgbClr val="000000"/>
            </a:outerShdw>
            <a:reflection blurRad="6350" stA="50000" endA="300" endPos="55000" dir="5400000" sy="-100000" algn="bl" rotWithShape="0"/>
          </a:effectLst>
        </p:spPr>
      </p:pic>
      <p:sp>
        <p:nvSpPr>
          <p:cNvPr id="4" name="Text 1"/>
          <p:cNvSpPr/>
          <p:nvPr/>
        </p:nvSpPr>
        <p:spPr>
          <a:xfrm>
            <a:off x="194224" y="2444159"/>
            <a:ext cx="8755552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-12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Donor Recognition and Endowment Stewardship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Bold" panose="02040803050406030204" pitchFamily="18" charset="0"/>
              <a:ea typeface="+mn-ea"/>
              <a:cs typeface="+mn-cs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24F180F-DEA0-67F2-58DF-4A321FC9C014}"/>
              </a:ext>
            </a:extLst>
          </p:cNvPr>
          <p:cNvSpPr txBox="1">
            <a:spLocks/>
          </p:cNvSpPr>
          <p:nvPr/>
        </p:nvSpPr>
        <p:spPr>
          <a:xfrm>
            <a:off x="194224" y="2822720"/>
            <a:ext cx="8755552" cy="4391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25"/>
              </a:spcAft>
              <a:buNone/>
            </a:pPr>
            <a:r>
              <a:rPr lang="en-US" sz="1800" i="1">
                <a:solidFill>
                  <a:schemeClr val="bg1"/>
                </a:solidFill>
                <a:latin typeface="BentonSansCond Regular" panose="02000606040000020004" pitchFamily="50" charset="0"/>
              </a:rPr>
              <a:t>Advancement Deep Dive Session for Academic Departments, Programs, and Schools</a:t>
            </a:r>
          </a:p>
          <a:p>
            <a:pPr marL="0" indent="0">
              <a:buNone/>
            </a:pPr>
            <a:endParaRPr lang="en-US" sz="1500">
              <a:solidFill>
                <a:schemeClr val="bg1"/>
              </a:solidFill>
              <a:latin typeface="BentonSansCond Regular" panose="02000606040000020004" pitchFamily="5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DB1E3AE-9CE4-E546-BB38-A249DE330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8971" y="600248"/>
            <a:ext cx="7262924" cy="439340"/>
          </a:xfrm>
        </p:spPr>
        <p:txBody>
          <a:bodyPr>
            <a:noAutofit/>
          </a:bodyPr>
          <a:lstStyle/>
          <a:p>
            <a:r>
              <a:rPr lang="en-US" sz="3000"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Stewardship Officers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B2A028F-6654-4B90-B43D-1FE5345E7D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076" y="1212850"/>
            <a:ext cx="5858430" cy="3523456"/>
          </a:xfrm>
        </p:spPr>
        <p:txBody>
          <a:bodyPr>
            <a:norm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cs typeface="Times New Roman" panose="02020603050405020304" pitchFamily="18" charset="0"/>
              </a:rPr>
              <a:t>Serve as the single point of contact for an assigned portfolio of advancement CSUs.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cs typeface="Times New Roman" panose="02020603050405020304" pitchFamily="18" charset="0"/>
              </a:rPr>
              <a:t>Support recognition, stewardship, and engagement of donors.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cs typeface="Times New Roman" panose="02020603050405020304" pitchFamily="18" charset="0"/>
              </a:rPr>
              <a:t>Enable fundraisers to act with additional consistency and efficacy for donor recognition, stewardship, and engagement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85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tx1"/>
              </a:solidFill>
              <a:ea typeface="BentonSans Book" charset="0"/>
              <a:cs typeface="BentonSans Boo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FC705-E36E-E697-1002-7529558F7C26}"/>
              </a:ext>
            </a:extLst>
          </p:cNvPr>
          <p:cNvSpPr txBox="1"/>
          <p:nvPr/>
        </p:nvSpPr>
        <p:spPr>
          <a:xfrm>
            <a:off x="7670567" y="1356196"/>
            <a:ext cx="1124899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Rachel Barrett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Stewardship Officer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469E1-DCE6-683A-503D-B0BE9668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566" y="276270"/>
            <a:ext cx="1124899" cy="112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09987B-036D-4E65-5579-40709CBFF932}"/>
              </a:ext>
            </a:extLst>
          </p:cNvPr>
          <p:cNvSpPr txBox="1"/>
          <p:nvPr/>
        </p:nvSpPr>
        <p:spPr>
          <a:xfrm>
            <a:off x="6435675" y="2881185"/>
            <a:ext cx="11852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Hannah Hirsch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Manager, Stewardship Officers</a:t>
            </a:r>
          </a:p>
        </p:txBody>
      </p:sp>
      <p:pic>
        <p:nvPicPr>
          <p:cNvPr id="7" name="Picture 6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88ADECB5-9FEB-53B3-DD36-DE69AA34C1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1" t="10639" r="27235"/>
          <a:stretch/>
        </p:blipFill>
        <p:spPr>
          <a:xfrm>
            <a:off x="6447091" y="1783300"/>
            <a:ext cx="1185233" cy="112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C799BC-D554-8D06-7174-C0E4C4428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064" y="1783300"/>
            <a:ext cx="1128401" cy="112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F0775A-DE82-6AB2-2EDD-6169937DA93D}"/>
              </a:ext>
            </a:extLst>
          </p:cNvPr>
          <p:cNvSpPr txBox="1"/>
          <p:nvPr/>
        </p:nvSpPr>
        <p:spPr>
          <a:xfrm>
            <a:off x="7667065" y="2887206"/>
            <a:ext cx="112840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Morgan Hicks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Stewardship Officer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4437BD-20BB-0775-8C01-339FE1DF4F2C}"/>
              </a:ext>
            </a:extLst>
          </p:cNvPr>
          <p:cNvSpPr txBox="1"/>
          <p:nvPr/>
        </p:nvSpPr>
        <p:spPr>
          <a:xfrm>
            <a:off x="7667064" y="4436224"/>
            <a:ext cx="112840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825" err="1">
                <a:solidFill>
                  <a:srgbClr val="000000"/>
                </a:solidFill>
                <a:latin typeface="BentonSans Regular" panose="02000503000000020004" pitchFamily="50" charset="0"/>
              </a:rPr>
              <a:t>LáLakesha</a:t>
            </a:r>
            <a:r>
              <a:rPr lang="en-US" sz="825">
                <a:solidFill>
                  <a:srgbClr val="000000"/>
                </a:solidFill>
                <a:latin typeface="BentonSans Regular" panose="02000503000000020004" pitchFamily="50" charset="0"/>
              </a:rPr>
              <a:t> Holmes-Allen </a:t>
            </a:r>
          </a:p>
          <a:p>
            <a:pPr algn="ctr" defTabSz="685800"/>
            <a:r>
              <a:rPr lang="en-US" sz="825">
                <a:solidFill>
                  <a:srgbClr val="000000"/>
                </a:solidFill>
                <a:latin typeface="BentonSans Regular" panose="02000503000000020004" pitchFamily="50" charset="0"/>
              </a:rPr>
              <a:t>Stewardship Officer</a:t>
            </a:r>
            <a:endParaRPr lang="en-US" sz="825">
              <a:solidFill>
                <a:prstClr val="black"/>
              </a:solidFill>
              <a:latin typeface="BentonSans Regular" panose="02000503000000020004" pitchFamily="50" charset="0"/>
            </a:endParaRPr>
          </a:p>
        </p:txBody>
      </p:sp>
      <p:pic>
        <p:nvPicPr>
          <p:cNvPr id="13" name="Picture 12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32AC4DC5-F010-4585-23E9-4276E8226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64" y="3316402"/>
            <a:ext cx="1128401" cy="112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15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DB1E3AE-9CE4-E546-BB38-A249DE330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8971" y="600248"/>
            <a:ext cx="7262924" cy="439340"/>
          </a:xfrm>
        </p:spPr>
        <p:txBody>
          <a:bodyPr>
            <a:noAutofit/>
          </a:bodyPr>
          <a:lstStyle/>
          <a:p>
            <a:r>
              <a:rPr lang="en-US" sz="3000"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Principal and Transformational Donor Relations</a:t>
            </a:r>
          </a:p>
          <a:p>
            <a:endParaRPr lang="en-US" sz="3000"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B2A028F-6654-4B90-B43D-1FE5345E7D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075" y="1597844"/>
            <a:ext cx="6415555" cy="3138462"/>
          </a:xfrm>
        </p:spPr>
        <p:txBody>
          <a:bodyPr>
            <a:normAutofit lnSpcReduction="10000"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Partnership with Principal and Transformational giving team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Long-term VIP stewardship plans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Custom gifts and donor experiences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Enhanced fund reporting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Partners in Philanthropy event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Stewardship microsites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Presidential briefings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85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tx1"/>
              </a:solidFill>
              <a:ea typeface="BentonSans Book" charset="0"/>
              <a:cs typeface="BentonSans Book" charset="0"/>
            </a:endParaRPr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6A8E3B7E-A443-2114-9816-A51D6583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629" y="996837"/>
            <a:ext cx="1323029" cy="1427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085DDA-510E-6F0C-C5C1-439D73941BB0}"/>
              </a:ext>
            </a:extLst>
          </p:cNvPr>
          <p:cNvSpPr txBox="1"/>
          <p:nvPr/>
        </p:nvSpPr>
        <p:spPr>
          <a:xfrm>
            <a:off x="7015629" y="2424546"/>
            <a:ext cx="1323030" cy="57708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Brina Moore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Manager, Principal &amp; Transformational 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Donor Relations</a:t>
            </a:r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521E472F-8CB4-235F-D586-FF6F02E38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629" y="2982802"/>
            <a:ext cx="1323029" cy="1401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F5708-B04A-D412-BD30-2FB976537F9C}"/>
              </a:ext>
            </a:extLst>
          </p:cNvPr>
          <p:cNvSpPr txBox="1"/>
          <p:nvPr/>
        </p:nvSpPr>
        <p:spPr>
          <a:xfrm>
            <a:off x="7015628" y="4365469"/>
            <a:ext cx="1323029" cy="57708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Olivia Rosario Hoover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Stewardship Officer, 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Principal &amp; Transformational Gifts </a:t>
            </a:r>
          </a:p>
        </p:txBody>
      </p:sp>
    </p:spTree>
    <p:extLst>
      <p:ext uri="{BB962C8B-B14F-4D97-AF65-F5344CB8AC3E}">
        <p14:creationId xmlns:p14="http://schemas.microsoft.com/office/powerpoint/2010/main" val="2483122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DB1E3AE-9CE4-E546-BB38-A249DE330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8971" y="600248"/>
            <a:ext cx="5537598" cy="439340"/>
          </a:xfrm>
        </p:spPr>
        <p:txBody>
          <a:bodyPr>
            <a:noAutofit/>
          </a:bodyPr>
          <a:lstStyle/>
          <a:p>
            <a:r>
              <a:rPr lang="en-US" sz="3000"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Donor Recognition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B2A028F-6654-4B90-B43D-1FE5345E7D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076" y="1286758"/>
            <a:ext cx="5964962" cy="3449548"/>
          </a:xfrm>
        </p:spPr>
        <p:txBody>
          <a:bodyPr>
            <a:normAutofit fontScale="92500" lnSpcReduction="20000"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Presidents Circle Induction &amp; Laurel Pin Conferral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Football and Basketball suite management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Athletic and Cultural Tickets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Creative and custom gifts for donors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Hotel and lodging reservations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Flowers and cards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Custom </a:t>
            </a:r>
            <a:r>
              <a:rPr lang="en-US" sz="2400" err="1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ThankView</a:t>
            </a: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 messages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IUF President’s Medallion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tx1"/>
              </a:solidFill>
              <a:ea typeface="BentonSans Book" charset="0"/>
              <a:cs typeface="BentonSans Book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4251C-CEE1-AB02-8DE7-9FED23FF476B}"/>
              </a:ext>
            </a:extLst>
          </p:cNvPr>
          <p:cNvSpPr txBox="1"/>
          <p:nvPr/>
        </p:nvSpPr>
        <p:spPr>
          <a:xfrm>
            <a:off x="6146810" y="3084863"/>
            <a:ext cx="1222175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Shelley Bowlen</a:t>
            </a:r>
          </a:p>
          <a:p>
            <a:pPr algn="ctr" defTabSz="685800"/>
            <a:r>
              <a:rPr lang="en-US" sz="825" i="1">
                <a:solidFill>
                  <a:prstClr val="black"/>
                </a:solidFill>
                <a:latin typeface="BentonSans Regular" panose="02000503000000020004" pitchFamily="50" charset="0"/>
              </a:rPr>
              <a:t>Manager, Donor Recognition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0FB08D1-CDD1-B139-ED97-521C9902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10" y="1862688"/>
            <a:ext cx="1222175" cy="12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1CC5B2-D1B6-AAC2-7695-E243AAB766C3}"/>
              </a:ext>
            </a:extLst>
          </p:cNvPr>
          <p:cNvSpPr txBox="1"/>
          <p:nvPr/>
        </p:nvSpPr>
        <p:spPr>
          <a:xfrm>
            <a:off x="7707058" y="2088174"/>
            <a:ext cx="1222175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Christian Bowling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Donor Recognition Associate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941E035-D5AE-F466-E7B7-F442FD45C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58" y="835042"/>
            <a:ext cx="1222175" cy="12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FF666-9D2D-1344-D898-49B433D5FDF4}"/>
              </a:ext>
            </a:extLst>
          </p:cNvPr>
          <p:cNvSpPr txBox="1"/>
          <p:nvPr/>
        </p:nvSpPr>
        <p:spPr>
          <a:xfrm>
            <a:off x="7652234" y="3845473"/>
            <a:ext cx="1276219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900">
                <a:solidFill>
                  <a:prstClr val="black"/>
                </a:solidFill>
                <a:latin typeface="BentonSans Regular" panose="02000503000000020004" pitchFamily="50" charset="0"/>
              </a:rPr>
              <a:t>Shay </a:t>
            </a:r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Porter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Donor Recognition Associate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5C53AEC2-0AFF-26D1-C224-CF4126AEA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277" y="2623298"/>
            <a:ext cx="1222175" cy="12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34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DB1E3AE-9CE4-E546-BB38-A249DE330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8971" y="600248"/>
            <a:ext cx="7262924" cy="439340"/>
          </a:xfrm>
        </p:spPr>
        <p:txBody>
          <a:bodyPr>
            <a:noAutofit/>
          </a:bodyPr>
          <a:lstStyle/>
          <a:p>
            <a:r>
              <a:rPr lang="en-US" sz="3000"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Acknowledgements &amp; Fund Reporting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B2A028F-6654-4B90-B43D-1FE5345E7D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075" y="1286758"/>
            <a:ext cx="5439164" cy="3449548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Fund Reporting: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Annual retrospective financial and impact reports for donors with established funds at IUF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Fund reports sent to donors in October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Initial list of fund report recipients shared in April</a:t>
            </a:r>
            <a:endParaRPr lang="en-US" sz="285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endParaRPr lang="en-US" sz="1800">
              <a:solidFill>
                <a:schemeClr val="tx1"/>
              </a:solidFill>
              <a:ea typeface="BentonSans Book" charset="0"/>
              <a:cs typeface="BentonSans Book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D80A55-5314-EE56-07C3-A59A0940790F}"/>
              </a:ext>
            </a:extLst>
          </p:cNvPr>
          <p:cNvSpPr txBox="1"/>
          <p:nvPr/>
        </p:nvSpPr>
        <p:spPr>
          <a:xfrm>
            <a:off x="6396455" y="3241168"/>
            <a:ext cx="11445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Ann Bunjan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Manager,  Acknowledgements 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and Reporting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33C9A3A-1C3C-8B87-C2DE-B7CA9E37C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04" y="2110630"/>
            <a:ext cx="1130538" cy="11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A8146D-9C72-2FA6-7088-0D1E7B7650EB}"/>
              </a:ext>
            </a:extLst>
          </p:cNvPr>
          <p:cNvSpPr txBox="1"/>
          <p:nvPr/>
        </p:nvSpPr>
        <p:spPr>
          <a:xfrm>
            <a:off x="7763868" y="2435536"/>
            <a:ext cx="1130537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Natalie Levin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Acknowledgement Specialist</a:t>
            </a: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49CD9F47-BD2A-EE73-970A-CD81AF76E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68" y="1286758"/>
            <a:ext cx="1130539" cy="113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377971-93EC-2A28-D478-77DE87B37C73}"/>
              </a:ext>
            </a:extLst>
          </p:cNvPr>
          <p:cNvSpPr txBox="1"/>
          <p:nvPr/>
        </p:nvSpPr>
        <p:spPr>
          <a:xfrm>
            <a:off x="7763868" y="4027740"/>
            <a:ext cx="11305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Penny Messel-Jeffries</a:t>
            </a:r>
          </a:p>
          <a:p>
            <a:pPr algn="ctr" defTabSz="685800"/>
            <a:r>
              <a:rPr lang="en-US" sz="825">
                <a:solidFill>
                  <a:prstClr val="black"/>
                </a:solidFill>
                <a:latin typeface="BentonSans Regular" panose="02000503000000020004" pitchFamily="50" charset="0"/>
              </a:rPr>
              <a:t>Fund Reporting Data Specialist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F84F5F-EDB1-6404-ED7B-1630578D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68" y="2897201"/>
            <a:ext cx="1130538" cy="11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872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F2986-7907-10A4-E7AE-2B5D49544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9377" y="500338"/>
            <a:ext cx="3926171" cy="439340"/>
          </a:xfrm>
        </p:spPr>
        <p:txBody>
          <a:bodyPr>
            <a:noAutofit/>
          </a:bodyPr>
          <a:lstStyle/>
          <a:p>
            <a:r>
              <a:rPr lang="en-US" sz="3000"/>
              <a:t>Confirmations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8A872B-595E-4921-F400-A00E1F89D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622" y="1105270"/>
            <a:ext cx="8116031" cy="3395709"/>
          </a:xfrm>
        </p:spPr>
        <p:txBody>
          <a:bodyPr>
            <a:norm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>
                <a:latin typeface="BentonSans Regular" panose="02000504020000020004" pitchFamily="2" charset="0"/>
              </a:rPr>
              <a:t>On January 1</a:t>
            </a:r>
            <a:r>
              <a:rPr lang="en-US" sz="2100" baseline="30000">
                <a:latin typeface="BentonSans Regular" panose="02000504020000020004" pitchFamily="2" charset="0"/>
              </a:rPr>
              <a:t>st</a:t>
            </a:r>
            <a:r>
              <a:rPr lang="en-US" sz="2100">
                <a:latin typeface="BentonSans Regular" panose="02000504020000020004" pitchFamily="2" charset="0"/>
              </a:rPr>
              <a:t>, 2024, IUF changed to an annual receipt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>
                <a:latin typeface="BentonSans Regular" panose="02000504020000020004" pitchFamily="2" charset="0"/>
              </a:rPr>
              <a:t>However, every gift receives a confirmation including a thank you from IUF president, amount, designation, and an explanation of the receipt change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>
                <a:latin typeface="BentonSans Regular" panose="02000504020000020004" pitchFamily="2" charset="0"/>
              </a:rPr>
              <a:t>Confirmation are sent via email where available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>
                <a:latin typeface="BentonSans Regular" panose="02000504020000020004" pitchFamily="2" charset="0"/>
              </a:rPr>
              <a:t>Digital go out immediately after processing, mail confirmations will be sent out 3 times a week</a:t>
            </a:r>
          </a:p>
        </p:txBody>
      </p:sp>
      <p:pic>
        <p:nvPicPr>
          <p:cNvPr id="6146" name="Picture 2" descr="Check Mark Green | Great PowerPoint ClipArt for Presentations -  PresenterMedia.com">
            <a:extLst>
              <a:ext uri="{FF2B5EF4-FFF2-40B4-BE49-F238E27FC236}">
                <a16:creationId xmlns:a16="http://schemas.microsoft.com/office/drawing/2014/main" id="{C9C69EF8-D2CF-F385-6EB4-28E9318B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172" y="3402105"/>
            <a:ext cx="1299249" cy="148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95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441882-C74F-C994-8D08-E12B95A1B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227" y="0"/>
            <a:ext cx="4031546" cy="51435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EB45084-4E28-D809-E96C-4B0D31F7BACD}"/>
              </a:ext>
            </a:extLst>
          </p:cNvPr>
          <p:cNvSpPr/>
          <p:nvPr/>
        </p:nvSpPr>
        <p:spPr>
          <a:xfrm>
            <a:off x="1696617" y="4731328"/>
            <a:ext cx="845128" cy="1316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E32BE-0604-036F-9626-A3307FF4D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617" y="3518702"/>
            <a:ext cx="859610" cy="160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82E67A-87A7-9704-572D-CC82F4E34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617" y="1719343"/>
            <a:ext cx="859610" cy="160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EB275D-3D11-5DA8-EA94-6E34E14C6FEA}"/>
              </a:ext>
            </a:extLst>
          </p:cNvPr>
          <p:cNvSpPr txBox="1"/>
          <p:nvPr/>
        </p:nvSpPr>
        <p:spPr>
          <a:xfrm>
            <a:off x="261346" y="1474645"/>
            <a:ext cx="14245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Thank you message from IUF president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6BDE1-1B04-5BA7-D9B5-08447237F469}"/>
              </a:ext>
            </a:extLst>
          </p:cNvPr>
          <p:cNvSpPr txBox="1"/>
          <p:nvPr/>
        </p:nvSpPr>
        <p:spPr>
          <a:xfrm>
            <a:off x="261346" y="3356345"/>
            <a:ext cx="14245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Gift designation and amount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C3B31-236A-A281-18F0-2921B327E46B}"/>
              </a:ext>
            </a:extLst>
          </p:cNvPr>
          <p:cNvSpPr txBox="1"/>
          <p:nvPr/>
        </p:nvSpPr>
        <p:spPr>
          <a:xfrm>
            <a:off x="0" y="4658636"/>
            <a:ext cx="17900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>
                <a:solidFill>
                  <a:prstClr val="black"/>
                </a:solidFill>
                <a:latin typeface="Calibri" panose="020F0502020204030204"/>
              </a:rPr>
              <a:t>Confirmation language</a:t>
            </a:r>
          </a:p>
        </p:txBody>
      </p:sp>
    </p:spTree>
    <p:extLst>
      <p:ext uri="{BB962C8B-B14F-4D97-AF65-F5344CB8AC3E}">
        <p14:creationId xmlns:p14="http://schemas.microsoft.com/office/powerpoint/2010/main" val="1914506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7F2986-7907-10A4-E7AE-2B5D49544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9376" y="500338"/>
            <a:ext cx="6277616" cy="439340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z="3000">
                <a:latin typeface="BentonSans Regular"/>
              </a:rPr>
              <a:t>Acknowledgements</a:t>
            </a:r>
            <a:endParaRPr lang="en-US" sz="3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8A872B-595E-4921-F400-A00E1F89D4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621" y="1151878"/>
            <a:ext cx="8322437" cy="3424787"/>
          </a:xfrm>
        </p:spPr>
        <p:txBody>
          <a:bodyPr>
            <a:norm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>
                <a:latin typeface="BentonSans Regular" panose="02000504020000020004" pitchFamily="2" charset="0"/>
              </a:rPr>
              <a:t>Standard letter for $</a:t>
            </a:r>
            <a:r>
              <a:rPr lang="en-US" sz="1800" err="1">
                <a:latin typeface="BentonSans Regular" panose="02000504020000020004" pitchFamily="2" charset="0"/>
              </a:rPr>
              <a:t>10K</a:t>
            </a:r>
            <a:r>
              <a:rPr lang="en-US" sz="1800">
                <a:latin typeface="BentonSans Regular" panose="02000504020000020004" pitchFamily="2" charset="0"/>
              </a:rPr>
              <a:t>+ individuals, DAFs, and corporations (IUF President)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>
                <a:latin typeface="BentonSans Regular" panose="02000504020000020004" pitchFamily="2" charset="0"/>
              </a:rPr>
              <a:t>Customized and personalized letters for $</a:t>
            </a:r>
            <a:r>
              <a:rPr lang="en-US" sz="1800" err="1">
                <a:latin typeface="BentonSans Regular" panose="02000504020000020004" pitchFamily="2" charset="0"/>
              </a:rPr>
              <a:t>100K</a:t>
            </a:r>
            <a:r>
              <a:rPr lang="en-US" sz="1800">
                <a:latin typeface="BentonSans Regular" panose="02000504020000020004" pitchFamily="2" charset="0"/>
              </a:rPr>
              <a:t>+ and VIPs (IUF President)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>
                <a:latin typeface="BentonSans Regular" panose="02000504020000020004" pitchFamily="2" charset="0"/>
              </a:rPr>
              <a:t>Customized and personalized letters for $</a:t>
            </a:r>
            <a:r>
              <a:rPr lang="en-US" sz="1800" err="1">
                <a:latin typeface="BentonSans Regular" panose="02000504020000020004" pitchFamily="2" charset="0"/>
              </a:rPr>
              <a:t>500K</a:t>
            </a:r>
            <a:r>
              <a:rPr lang="en-US" sz="1800">
                <a:latin typeface="BentonSans Regular" panose="02000504020000020004" pitchFamily="2" charset="0"/>
              </a:rPr>
              <a:t>+ and VIPs (IU President)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Honorarium and Memorial gift notifications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Presidential congratulations and condolences for VIPs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BentonSans Regular" panose="02000504020000020004" pitchFamily="2" charset="0"/>
                <a:ea typeface="BentonSans Book" charset="0"/>
                <a:cs typeface="Times New Roman" panose="02020603050405020304" pitchFamily="18" charset="0"/>
              </a:rPr>
              <a:t>Nearly 9,000 acknowledgements sent in 2023</a:t>
            </a:r>
          </a:p>
          <a:p>
            <a:endParaRPr lang="en-US">
              <a:solidFill>
                <a:schemeClr val="tx1"/>
              </a:solidFill>
              <a:latin typeface="BentonSans Regular" panose="02000504020000020004" pitchFamily="2" charset="0"/>
              <a:ea typeface="BentonSans Book" charset="0"/>
              <a:cs typeface="Times New Roman" panose="02020603050405020304" pitchFamily="18" charset="0"/>
            </a:endParaRPr>
          </a:p>
          <a:p>
            <a:endParaRPr lang="en-US"/>
          </a:p>
          <a:p>
            <a:endParaRPr lang="en-US"/>
          </a:p>
        </p:txBody>
      </p:sp>
      <p:pic>
        <p:nvPicPr>
          <p:cNvPr id="4098" name="Picture 2" descr="Thank You Images - Free Download on Freepik">
            <a:extLst>
              <a:ext uri="{FF2B5EF4-FFF2-40B4-BE49-F238E27FC236}">
                <a16:creationId xmlns:a16="http://schemas.microsoft.com/office/drawing/2014/main" id="{89ACC57F-EFF9-BB76-D764-9BD3E955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88" y="3341294"/>
            <a:ext cx="2265573" cy="150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400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2EEF02-64CC-DA4B-B285-1ECE20C8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83" y="0"/>
            <a:ext cx="3493524" cy="45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ECAD84-4103-3272-F7B4-76C553BC5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070" y="39382"/>
            <a:ext cx="3406682" cy="453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57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DD2400-0F5F-DD48-E930-AE986E24C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8578" y="1679511"/>
            <a:ext cx="5934122" cy="2611136"/>
          </a:xfrm>
        </p:spPr>
        <p:txBody>
          <a:bodyPr>
            <a:normAutofit/>
          </a:bodyPr>
          <a:lstStyle/>
          <a:p>
            <a:r>
              <a:rPr lang="en-US" sz="4950" dirty="0"/>
              <a:t>Questions?</a:t>
            </a:r>
          </a:p>
          <a:p>
            <a:r>
              <a:rPr lang="en-US" sz="1200" dirty="0"/>
              <a:t>Feel free to send any further questions to Rachel Barrett at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barrerae@iu.edu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942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0836" y="91931"/>
            <a:ext cx="5354782" cy="566738"/>
          </a:xfrm>
          <a:prstGeom prst="rect">
            <a:avLst/>
          </a:prstGeom>
          <a:solidFill>
            <a:srgbClr val="243142"/>
          </a:solidFill>
        </p:spPr>
        <p:txBody>
          <a:bodyPr anchor="ctr"/>
          <a:lstStyle/>
          <a:p>
            <a:r>
              <a:rPr lang="en-US" sz="2400">
                <a:solidFill>
                  <a:schemeClr val="bg1"/>
                </a:solidFill>
                <a:latin typeface="Cambria Bold" panose="02040803050406030204" pitchFamily="18" charset="0"/>
              </a:rPr>
              <a:t>Balancing Scale and Personalization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6413" y="769711"/>
            <a:ext cx="4560888" cy="41152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sz="16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ea typeface="MS Mincho"/>
                <a:cs typeface="Times New Roman"/>
              </a:rPr>
              <a:t>We prioritize personal connections with our donors. The more personalized their experience, the deeper their connection to the College.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ClrTx/>
              <a:buSzTx/>
              <a:buNone/>
              <a:defRPr/>
            </a:pPr>
            <a:endParaRPr kumimoji="0" lang="en-US" sz="1600" b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ea typeface="MS Mincho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sz="16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ea typeface="MS Mincho"/>
                <a:cs typeface="Times New Roman"/>
              </a:rPr>
              <a:t>Our stewardship, gift acknowledgment, and donor recognition initiatives are meticulously crafted to address the challenges posed by the College's significant scale while maximizing personalization and segmentation.</a:t>
            </a:r>
            <a:endParaRPr lang="en-US" sz="1600" b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ea typeface="MS Mincho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ClrTx/>
              <a:buSzTx/>
              <a:buNone/>
              <a:defRPr/>
            </a:pPr>
            <a:endParaRPr kumimoji="0" lang="en-US" sz="1600" b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ea typeface="MS Mincho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sz="16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ea typeface="MS Mincho"/>
                <a:cs typeface="Times New Roman"/>
              </a:rPr>
              <a:t>In a typical year, the College Advancement Office:</a:t>
            </a:r>
            <a:endParaRPr lang="en-US" sz="1600" b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ea typeface="MS Mincho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ClrTx/>
              <a:buSzTx/>
              <a:buNone/>
              <a:defRPr/>
            </a:pPr>
            <a:endParaRPr kumimoji="0" lang="en-US" sz="1600" b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ea typeface="MS Mincho"/>
              <a:cs typeface="Times New Roman"/>
            </a:endParaRPr>
          </a:p>
          <a:p>
            <a:pPr>
              <a:lnSpc>
                <a:spcPct val="115000"/>
              </a:lnSpc>
              <a:defRPr/>
            </a:pPr>
            <a:r>
              <a:rPr kumimoji="0" lang="en-US" sz="16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ea typeface="MS Mincho"/>
                <a:cs typeface="Times New Roman"/>
              </a:rPr>
              <a:t>Sends 3,000(+) donor gift acknowledgments.</a:t>
            </a:r>
            <a:endParaRPr lang="en-US" sz="1600" b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ea typeface="MS Mincho"/>
              <a:cs typeface="Times New Roman"/>
            </a:endParaRPr>
          </a:p>
          <a:p>
            <a:pPr>
              <a:lnSpc>
                <a:spcPct val="115000"/>
              </a:lnSpc>
              <a:defRPr/>
            </a:pPr>
            <a:r>
              <a:rPr kumimoji="0" lang="en-US" sz="16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ea typeface="MS Mincho"/>
                <a:cs typeface="Times New Roman"/>
              </a:rPr>
              <a:t>Mails over 620(+) donor packets, which include scholarship and fellowship recipient names, cover letters, and recipient acknowledgment letters.</a:t>
            </a:r>
            <a:endParaRPr lang="en-US" sz="1600" b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ea typeface="MS Mincho"/>
              <a:cs typeface="Times New Roman"/>
            </a:endParaRPr>
          </a:p>
          <a:p>
            <a:pPr>
              <a:lnSpc>
                <a:spcPct val="115000"/>
              </a:lnSpc>
              <a:defRPr/>
            </a:pPr>
            <a:r>
              <a:rPr kumimoji="0" lang="en-US" sz="16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ea typeface="MS Mincho"/>
                <a:cs typeface="Times New Roman"/>
              </a:rPr>
              <a:t>Mails over 850(+) recipient letters to donors.</a:t>
            </a:r>
            <a:endParaRPr lang="en-US" sz="1600" b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ea typeface="MS Mincho"/>
              <a:cs typeface="Times New Roman"/>
            </a:endParaRPr>
          </a:p>
          <a:p>
            <a:pPr marL="0" indent="0">
              <a:lnSpc>
                <a:spcPct val="115000"/>
              </a:lnSpc>
              <a:buNone/>
              <a:defRPr/>
            </a:pPr>
            <a:endParaRPr kumimoji="0" lang="en-US" sz="1600" b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ea typeface="MS Mincho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ClrTx/>
              <a:buSzTx/>
              <a:buNone/>
              <a:defRPr/>
            </a:pPr>
            <a:r>
              <a:rPr kumimoji="0" lang="en-US" sz="16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ea typeface="MS Mincho"/>
                <a:cs typeface="Times New Roman"/>
              </a:rPr>
              <a:t>(Note: **These numbers are subject to change with the new processes being implemented this year.)</a:t>
            </a:r>
            <a:endParaRPr lang="en-US">
              <a:solidFill>
                <a:schemeClr val="bg1"/>
              </a:solidFill>
              <a:latin typeface="Cambria  "/>
            </a:endParaRPr>
          </a:p>
        </p:txBody>
      </p:sp>
      <p:pic>
        <p:nvPicPr>
          <p:cNvPr id="6" name="Picture Placeholder 5" descr="A picture containing tree, outdoor, flower, garden&#10;&#10;Description automatically generated">
            <a:extLst>
              <a:ext uri="{FF2B5EF4-FFF2-40B4-BE49-F238E27FC236}">
                <a16:creationId xmlns:a16="http://schemas.microsoft.com/office/drawing/2014/main" id="{7E9793D5-76D0-0C75-2EC0-57F041C8C20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rcRect l="23868" r="23868"/>
          <a:stretch>
            <a:fillRect/>
          </a:stretch>
        </p:blipFill>
        <p:spPr>
          <a:xfrm>
            <a:off x="5573713" y="0"/>
            <a:ext cx="35702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83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-8398" y="828"/>
            <a:ext cx="4295775" cy="5143500"/>
          </a:xfrm>
          <a:prstGeom prst="roundRect">
            <a:avLst>
              <a:gd name="adj" fmla="val -20000"/>
            </a:avLst>
          </a:prstGeom>
          <a:solidFill>
            <a:srgbClr val="99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1"/>
          <p:cNvSpPr/>
          <p:nvPr/>
        </p:nvSpPr>
        <p:spPr>
          <a:xfrm>
            <a:off x="4775468" y="2571750"/>
            <a:ext cx="4057382" cy="20955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3300"/>
              </a:lnSpc>
            </a:pPr>
            <a:endParaRPr lang="en-US" sz="3000" b="1" kern="0" spc="-24">
              <a:solidFill>
                <a:srgbClr val="FFF6FD"/>
              </a:solidFill>
              <a:latin typeface="Cambria Bold" panose="02040803050406030204" pitchFamily="18" charset="0"/>
              <a:ea typeface="Manrope"/>
            </a:endParaRPr>
          </a:p>
        </p:txBody>
      </p:sp>
      <p:sp>
        <p:nvSpPr>
          <p:cNvPr id="8" name="Text 2"/>
          <p:cNvSpPr/>
          <p:nvPr/>
        </p:nvSpPr>
        <p:spPr>
          <a:xfrm>
            <a:off x="4659406" y="196453"/>
            <a:ext cx="3981182" cy="55959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1031"/>
              </a:lnSpc>
            </a:pPr>
            <a:r>
              <a:rPr lang="en-US" sz="2400" b="1" kern="0" spc="240">
                <a:solidFill>
                  <a:srgbClr val="FFF6FD"/>
                </a:solidFill>
                <a:latin typeface="Cambria Bold" panose="02040803050406030204" pitchFamily="18" charset="0"/>
                <a:ea typeface="Cambria"/>
              </a:rPr>
              <a:t>Setting the Stage</a:t>
            </a:r>
            <a:endParaRPr lang="en-US" sz="6000">
              <a:latin typeface="Cambria Bold" panose="02040803050406030204" pitchFamily="18" charset="0"/>
              <a:ea typeface="Cambria"/>
            </a:endParaRPr>
          </a:p>
        </p:txBody>
      </p:sp>
      <p:pic>
        <p:nvPicPr>
          <p:cNvPr id="4" name="Image 0" descr="https://images.unsplash.com/photo-1565798846807-2af22c843402?crop=entropy&amp;cs=tinysrgb&amp;fit=max&amp;fm=jpg&amp;ixid=M3wyMTIyMnwwfDF8c2VhcmNofDF8fHN0YWdlfGVufDF8MXx8fDE3MTA0MTMzMjB8MA&amp;ixlib=rb-4.0.3&amp;q=80&amp;w=1080">
            <a:extLst>
              <a:ext uri="{FF2B5EF4-FFF2-40B4-BE49-F238E27FC236}">
                <a16:creationId xmlns:a16="http://schemas.microsoft.com/office/drawing/2014/main" id="{91587A94-4D61-73F2-A9DC-4FA06BAD42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90" b="14510"/>
          <a:stretch/>
        </p:blipFill>
        <p:spPr>
          <a:xfrm>
            <a:off x="-4082" y="3629"/>
            <a:ext cx="4295775" cy="5140780"/>
          </a:xfrm>
          <a:prstGeom prst="rect">
            <a:avLst/>
          </a:prstGeom>
        </p:spPr>
      </p:pic>
      <p:sp>
        <p:nvSpPr>
          <p:cNvPr id="9" name="Text 2">
            <a:extLst>
              <a:ext uri="{FF2B5EF4-FFF2-40B4-BE49-F238E27FC236}">
                <a16:creationId xmlns:a16="http://schemas.microsoft.com/office/drawing/2014/main" id="{554BC67F-BBF2-ECE7-6F7D-C534FD2587E9}"/>
              </a:ext>
            </a:extLst>
          </p:cNvPr>
          <p:cNvSpPr/>
          <p:nvPr/>
        </p:nvSpPr>
        <p:spPr>
          <a:xfrm>
            <a:off x="4421203" y="1022312"/>
            <a:ext cx="4595049" cy="3574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b="1" kern="0" spc="-24">
                <a:solidFill>
                  <a:srgbClr val="FFFFFF"/>
                </a:solidFill>
                <a:latin typeface="Cambria  "/>
                <a:ea typeface="Cambria"/>
              </a:rPr>
              <a:t>Role of the College and the IU Foundation in acknowledging gifts </a:t>
            </a:r>
            <a:endParaRPr lang="en-US" sz="1800" b="1">
              <a:solidFill>
                <a:srgbClr val="FFFFFF"/>
              </a:solidFill>
              <a:latin typeface="Cambria  "/>
              <a:ea typeface="Cambria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1800" b="1" kern="0" spc="-24">
              <a:solidFill>
                <a:srgbClr val="FFFFFF"/>
              </a:solidFill>
              <a:latin typeface="Cambria  "/>
              <a:ea typeface="Cambria"/>
              <a:cs typeface="Manrope" pitchFamily="34" charset="-12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b="1" kern="0" spc="-24">
                <a:solidFill>
                  <a:srgbClr val="FFFFFF"/>
                </a:solidFill>
                <a:latin typeface="Cambria  "/>
                <a:ea typeface="Cambria"/>
                <a:cs typeface="Manrope" pitchFamily="34" charset="-120"/>
              </a:rPr>
              <a:t>Gold standard practices in donor stewardship 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endParaRPr lang="en-US" sz="1000" b="1" kern="0" spc="-24">
              <a:solidFill>
                <a:srgbClr val="FFFFFF"/>
              </a:solidFill>
              <a:latin typeface="Cambria  "/>
              <a:ea typeface="Cambria" panose="02040503050406030204" pitchFamily="18" charset="0"/>
              <a:cs typeface="Manrope" pitchFamily="34" charset="-12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b="1" kern="0" spc="-24">
                <a:solidFill>
                  <a:srgbClr val="FFFFFF"/>
                </a:solidFill>
                <a:latin typeface="Cambria  "/>
                <a:ea typeface="Cambria"/>
                <a:cs typeface="Manrope" pitchFamily="34" charset="-120"/>
              </a:rPr>
              <a:t>Scholarships and Fellowships 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endParaRPr lang="en-US" sz="1500" b="1" kern="0" spc="-24">
              <a:solidFill>
                <a:srgbClr val="FFFFFF"/>
              </a:solidFill>
              <a:latin typeface="Cambria  "/>
              <a:ea typeface="Cambria"/>
              <a:cs typeface="Manrope" pitchFamily="34" charset="-120"/>
            </a:endParaRP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b="1" kern="0" spc="-24">
                <a:solidFill>
                  <a:srgbClr val="FFFFFF"/>
                </a:solidFill>
                <a:latin typeface="Cambria  "/>
                <a:ea typeface="Cambria"/>
              </a:rPr>
              <a:t>But first … a bit about College alumni and our drive to enhance contact information</a:t>
            </a:r>
            <a:endParaRPr lang="en-US" sz="1800" b="1" kern="0" spc="-24">
              <a:solidFill>
                <a:srgbClr val="FFFFFF"/>
              </a:solidFill>
              <a:latin typeface="Cambria  "/>
              <a:ea typeface="Cambria" panose="02040503050406030204" pitchFamily="18" charset="0"/>
            </a:endParaRPr>
          </a:p>
          <a:p>
            <a:pPr marL="189865" indent="-189865">
              <a:lnSpc>
                <a:spcPct val="120000"/>
              </a:lnSpc>
              <a:buSzPct val="100000"/>
              <a:buFont typeface="+mj-lt"/>
              <a:buChar char="•"/>
            </a:pPr>
            <a:endParaRPr lang="en-US" sz="2100">
              <a:solidFill>
                <a:srgbClr val="FFFFFF"/>
              </a:solidFill>
              <a:latin typeface="BentonSansCond Regular" panose="02000606040000020004" pitchFamily="50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1127" y="828"/>
            <a:ext cx="4572000" cy="5143500"/>
          </a:xfrm>
          <a:prstGeom prst="roundRect">
            <a:avLst>
              <a:gd name="adj" fmla="val -20000"/>
            </a:avLst>
          </a:prstGeom>
          <a:solidFill>
            <a:srgbClr val="99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1"/>
          <p:cNvSpPr/>
          <p:nvPr/>
        </p:nvSpPr>
        <p:spPr>
          <a:xfrm>
            <a:off x="4682837" y="121716"/>
            <a:ext cx="4364182" cy="838200"/>
          </a:xfrm>
          <a:prstGeom prst="rect">
            <a:avLst/>
          </a:prstGeom>
          <a:solidFill>
            <a:srgbClr val="243142"/>
          </a:solidFill>
          <a:ln/>
        </p:spPr>
        <p:txBody>
          <a:bodyPr wrap="square" lIns="0" tIns="0" rIns="0" bIns="0" rtlCol="0" anchor="t"/>
          <a:lstStyle/>
          <a:p>
            <a:pPr algn="l">
              <a:lnSpc>
                <a:spcPts val="3300"/>
              </a:lnSpc>
            </a:pPr>
            <a:r>
              <a:rPr lang="en-US" sz="2400" b="1" kern="0" spc="-24">
                <a:solidFill>
                  <a:srgbClr val="FFF6FD"/>
                </a:solidFill>
                <a:latin typeface="Cambria Bold" panose="02040803050406030204" pitchFamily="18" charset="0"/>
                <a:ea typeface="Manrope" pitchFamily="34" charset="-122"/>
                <a:cs typeface="Manrope" pitchFamily="34" charset="-120"/>
              </a:rPr>
              <a:t>Tailored Acknowledgment: Segmentation Strategies</a:t>
            </a:r>
            <a:endParaRPr lang="en-US" sz="2400">
              <a:latin typeface="Cambria Bold" panose="02040803050406030204" pitchFamily="18" charset="0"/>
            </a:endParaRPr>
          </a:p>
        </p:txBody>
      </p:sp>
      <p:sp>
        <p:nvSpPr>
          <p:cNvPr id="7" name="Text 2"/>
          <p:cNvSpPr/>
          <p:nvPr/>
        </p:nvSpPr>
        <p:spPr>
          <a:xfrm>
            <a:off x="4859191" y="1091536"/>
            <a:ext cx="4011474" cy="212272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/>
          <a:lstStyle/>
          <a:p>
            <a:pPr algn="l">
              <a:lnSpc>
                <a:spcPts val="1688"/>
              </a:lnSpc>
            </a:pPr>
            <a:r>
              <a:rPr lang="en-US" sz="1400" b="1" u="sng">
                <a:solidFill>
                  <a:schemeClr val="bg1"/>
                </a:solidFill>
                <a:latin typeface="Cambria  "/>
                <a:ea typeface="Manrope"/>
              </a:rPr>
              <a:t>College segments include:</a:t>
            </a:r>
          </a:p>
          <a:p>
            <a:pPr marL="171450" indent="-171450" algn="l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ambria  "/>
              </a:rPr>
              <a:t>General Unrestricted Fund</a:t>
            </a:r>
            <a:endParaRPr lang="en-US" sz="1100" strike="sngStrike">
              <a:solidFill>
                <a:schemeClr val="bg1"/>
              </a:solidFill>
              <a:latin typeface="Cambria  "/>
            </a:endParaRPr>
          </a:p>
          <a:p>
            <a:pPr marL="171450" indent="-171450" algn="l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ambria  "/>
              </a:rPr>
              <a:t>General Scholarship Fund</a:t>
            </a:r>
          </a:p>
          <a:p>
            <a:pPr marL="171450" indent="-171450" algn="l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ambria  "/>
              </a:rPr>
              <a:t>Experiential Learning Fund</a:t>
            </a:r>
          </a:p>
          <a:p>
            <a:pPr marL="171450" indent="-171450" algn="l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ambria  "/>
              </a:rPr>
              <a:t>College Faculty/Staff</a:t>
            </a:r>
          </a:p>
          <a:p>
            <a:pPr marL="171450" indent="-171450" algn="l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ambria  "/>
              </a:rPr>
              <a:t>In Honor of /In Memory of</a:t>
            </a:r>
          </a:p>
          <a:p>
            <a:pPr marL="171450" indent="-171450" algn="l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ambria  "/>
              </a:rPr>
              <a:t>Recurring/Payroll Deduction (sent in July and January only)</a:t>
            </a:r>
          </a:p>
          <a:p>
            <a:pPr marL="171450" indent="-171450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ambria  "/>
              </a:rPr>
              <a:t>Executive Dean’s Advisory Board</a:t>
            </a:r>
          </a:p>
          <a:p>
            <a:pPr marL="171450" indent="-171450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Cambria  "/>
              </a:rPr>
              <a:t>First Time Donors</a:t>
            </a:r>
          </a:p>
          <a:p>
            <a:pPr algn="l">
              <a:lnSpc>
                <a:spcPts val="1688"/>
              </a:lnSpc>
            </a:pPr>
            <a:endParaRPr lang="en-US" sz="1125">
              <a:solidFill>
                <a:schemeClr val="bg1"/>
              </a:solidFill>
              <a:latin typeface="Cambria  "/>
            </a:endParaRP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9F7253C4-A76D-6117-7E4F-6CBC97535D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52" b="4138"/>
          <a:stretch/>
        </p:blipFill>
        <p:spPr>
          <a:xfrm>
            <a:off x="1167939" y="1173362"/>
            <a:ext cx="2238375" cy="2796776"/>
          </a:xfrm>
          <a:prstGeom prst="rect">
            <a:avLst/>
          </a:prstGeom>
          <a:effectLst>
            <a:outerShdw blurRad="152400" dist="50800" dir="3780000" algn="bl" rotWithShape="0">
              <a:srgbClr val="000000">
                <a:alpha val="10000"/>
              </a:srgbClr>
            </a:outerShdw>
          </a:effectLst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6213AA4E-E3BB-A611-20AF-23A9D249097B}"/>
              </a:ext>
            </a:extLst>
          </p:cNvPr>
          <p:cNvSpPr/>
          <p:nvPr/>
        </p:nvSpPr>
        <p:spPr>
          <a:xfrm>
            <a:off x="4859191" y="3145690"/>
            <a:ext cx="4011474" cy="1371803"/>
          </a:xfrm>
          <a:prstGeom prst="rect">
            <a:avLst/>
          </a:prstGeom>
          <a:solidFill>
            <a:schemeClr val="bg1"/>
          </a:solidFill>
          <a:ln/>
        </p:spPr>
        <p:txBody>
          <a:bodyPr wrap="square" lIns="0" tIns="0" rIns="0" bIns="0" rtlCol="0" anchor="b"/>
          <a:lstStyle/>
          <a:p>
            <a:pPr>
              <a:lnSpc>
                <a:spcPts val="1688"/>
              </a:lnSpc>
            </a:pPr>
            <a:endParaRPr lang="en-US" sz="1100">
              <a:solidFill>
                <a:srgbClr val="243142"/>
              </a:solidFill>
              <a:latin typeface="Cambria  "/>
            </a:endParaRPr>
          </a:p>
          <a:p>
            <a:pPr>
              <a:lnSpc>
                <a:spcPts val="1688"/>
              </a:lnSpc>
            </a:pPr>
            <a:r>
              <a:rPr lang="en-US" sz="1400" b="1" u="sng">
                <a:solidFill>
                  <a:srgbClr val="243142"/>
                </a:solidFill>
                <a:latin typeface="Cambria  "/>
              </a:rPr>
              <a:t>Department/Program segments include:</a:t>
            </a:r>
          </a:p>
          <a:p>
            <a:pPr marL="171450" indent="-171450" algn="l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243142"/>
                </a:solidFill>
                <a:latin typeface="Cambria  "/>
              </a:rPr>
              <a:t>In Honor of /In Memory of</a:t>
            </a:r>
          </a:p>
          <a:p>
            <a:pPr marL="171450" indent="-171450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243142"/>
                </a:solidFill>
                <a:latin typeface="Cambria  "/>
              </a:rPr>
              <a:t>Recurring/Payroll Deduction </a:t>
            </a:r>
          </a:p>
          <a:p>
            <a:pPr marL="171450" indent="-171450" algn="l">
              <a:lnSpc>
                <a:spcPts val="1688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243142"/>
                </a:solidFill>
                <a:latin typeface="Cambria  "/>
              </a:rPr>
              <a:t>We also spotlight any corporate or foundation funds and donors residing outside the country to help your stewardship efforts.</a:t>
            </a:r>
            <a:endParaRPr lang="en-US" sz="1125">
              <a:solidFill>
                <a:srgbClr val="243142"/>
              </a:solidFill>
              <a:latin typeface="Cambria  "/>
            </a:endParaRPr>
          </a:p>
          <a:p>
            <a:pPr algn="l">
              <a:lnSpc>
                <a:spcPts val="1688"/>
              </a:lnSpc>
            </a:pPr>
            <a:endParaRPr lang="en-US" sz="1125">
              <a:solidFill>
                <a:srgbClr val="243142"/>
              </a:solidFill>
              <a:latin typeface="Cambria  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/>
            <a:extLst>
              <a:ext uri="{FF2B5EF4-FFF2-40B4-BE49-F238E27FC236}">
                <a16:creationId xmlns:a16="http://schemas.microsoft.com/office/drawing/2014/main" id="{B7AF8E00-B8DC-CDFD-C44A-42F4B0BD7F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36674" y="790443"/>
            <a:ext cx="3063644" cy="3795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Google Shape;60;p13">
            <a:extLst>
              <a:ext uri="{FF2B5EF4-FFF2-40B4-BE49-F238E27FC236}">
                <a16:creationId xmlns:a16="http://schemas.microsoft.com/office/drawing/2014/main" id="{5FCEE52A-6799-7833-A6A3-9DA1B64E5B6F}"/>
              </a:ext>
            </a:extLst>
          </p:cNvPr>
          <p:cNvSpPr txBox="1">
            <a:spLocks/>
          </p:cNvSpPr>
          <p:nvPr/>
        </p:nvSpPr>
        <p:spPr>
          <a:xfrm>
            <a:off x="699247" y="685746"/>
            <a:ext cx="2198593" cy="89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Sender Name + Branding:</a:t>
            </a:r>
          </a:p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Executive Dean</a:t>
            </a:r>
          </a:p>
        </p:txBody>
      </p:sp>
      <p:sp>
        <p:nvSpPr>
          <p:cNvPr id="19" name="Google Shape;60;p13">
            <a:extLst>
              <a:ext uri="{FF2B5EF4-FFF2-40B4-BE49-F238E27FC236}">
                <a16:creationId xmlns:a16="http://schemas.microsoft.com/office/drawing/2014/main" id="{713F1F9A-2C5C-8C20-0ED9-2F19F8880AEE}"/>
              </a:ext>
            </a:extLst>
          </p:cNvPr>
          <p:cNvSpPr txBox="1">
            <a:spLocks/>
          </p:cNvSpPr>
          <p:nvPr/>
        </p:nvSpPr>
        <p:spPr>
          <a:xfrm>
            <a:off x="699246" y="2150023"/>
            <a:ext cx="2198594" cy="45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Personalized salutation</a:t>
            </a:r>
          </a:p>
        </p:txBody>
      </p:sp>
      <p:sp>
        <p:nvSpPr>
          <p:cNvPr id="20" name="Google Shape;60;p13">
            <a:extLst>
              <a:ext uri="{FF2B5EF4-FFF2-40B4-BE49-F238E27FC236}">
                <a16:creationId xmlns:a16="http://schemas.microsoft.com/office/drawing/2014/main" id="{EC4E8F76-BEA0-7773-08B5-70081582BE1A}"/>
              </a:ext>
            </a:extLst>
          </p:cNvPr>
          <p:cNvSpPr txBox="1">
            <a:spLocks/>
          </p:cNvSpPr>
          <p:nvPr/>
        </p:nvSpPr>
        <p:spPr>
          <a:xfrm>
            <a:off x="699243" y="2688023"/>
            <a:ext cx="2198595" cy="58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Segmented thank you message</a:t>
            </a:r>
          </a:p>
        </p:txBody>
      </p:sp>
      <p:sp>
        <p:nvSpPr>
          <p:cNvPr id="21" name="Google Shape;60;p13">
            <a:extLst>
              <a:ext uri="{FF2B5EF4-FFF2-40B4-BE49-F238E27FC236}">
                <a16:creationId xmlns:a16="http://schemas.microsoft.com/office/drawing/2014/main" id="{7EC7C404-C931-D1F9-855D-C5B6DD2D40C1}"/>
              </a:ext>
            </a:extLst>
          </p:cNvPr>
          <p:cNvSpPr txBox="1">
            <a:spLocks/>
          </p:cNvSpPr>
          <p:nvPr/>
        </p:nvSpPr>
        <p:spPr>
          <a:xfrm>
            <a:off x="699243" y="3664582"/>
            <a:ext cx="2198596" cy="672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Executive Dean’s signature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0BCF45-9B41-FEBF-8037-E3868E6F736C}"/>
              </a:ext>
            </a:extLst>
          </p:cNvPr>
          <p:cNvSpPr txBox="1">
            <a:spLocks/>
          </p:cNvSpPr>
          <p:nvPr/>
        </p:nvSpPr>
        <p:spPr>
          <a:xfrm>
            <a:off x="101271" y="98425"/>
            <a:ext cx="8934450" cy="549275"/>
          </a:xfrm>
          <a:prstGeom prst="rect">
            <a:avLst/>
          </a:prstGeom>
          <a:solidFill>
            <a:srgbClr val="99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00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Bold"/>
              </a:rPr>
              <a:t>Weekly Digital Acknowledgments ($999 </a:t>
            </a:r>
            <a:r>
              <a:rPr lang="en-US" sz="2400">
                <a:solidFill>
                  <a:prstClr val="white"/>
                </a:solidFill>
                <a:latin typeface="Cambria Bold"/>
              </a:rPr>
              <a:t>and below)</a:t>
            </a:r>
            <a:endParaRPr kumimoji="0" lang="en-US" sz="2400" b="1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Bold"/>
            </a:endParaRPr>
          </a:p>
        </p:txBody>
      </p:sp>
      <p:pic>
        <p:nvPicPr>
          <p:cNvPr id="5" name="Picture 4" descr="A screenshot of a email&#10;&#10;Description automatically generated">
            <a:extLst>
              <a:ext uri="{FF2B5EF4-FFF2-40B4-BE49-F238E27FC236}">
                <a16:creationId xmlns:a16="http://schemas.microsoft.com/office/drawing/2014/main" id="{7872D518-D0E8-458B-B726-E21D9AB82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470" y="685746"/>
            <a:ext cx="2005013" cy="255043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C2EE48A-DD7D-5218-321C-5E2A178A3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468" y="3170366"/>
            <a:ext cx="2005013" cy="15056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/>
            <a:extLst>
              <a:ext uri="{FF2B5EF4-FFF2-40B4-BE49-F238E27FC236}">
                <a16:creationId xmlns:a16="http://schemas.microsoft.com/office/drawing/2014/main" id="{B7AF8E00-B8DC-CDFD-C44A-42F4B0BD7F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87" b="1212"/>
          <a:stretch/>
        </p:blipFill>
        <p:spPr>
          <a:xfrm>
            <a:off x="3077042" y="821527"/>
            <a:ext cx="2979343" cy="400174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" name="Google Shape;71;p15"/>
          <p:cNvSpPr txBox="1">
            <a:spLocks noGrp="1"/>
          </p:cNvSpPr>
          <p:nvPr>
            <p:ph type="title" idx="4294967295"/>
          </p:nvPr>
        </p:nvSpPr>
        <p:spPr>
          <a:xfrm>
            <a:off x="533648" y="1781836"/>
            <a:ext cx="2105252" cy="19096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1800">
                <a:solidFill>
                  <a:schemeClr val="bg1"/>
                </a:solidFill>
                <a:latin typeface="Cambria  "/>
              </a:rPr>
              <a:t>Tailored digital design featuring an optional personalized message from the Executive Dean</a:t>
            </a:r>
          </a:p>
        </p:txBody>
      </p:sp>
      <p:pic>
        <p:nvPicPr>
          <p:cNvPr id="13" name="Picture 12">
            <a:hlinkClick r:id="rId3"/>
            <a:extLst>
              <a:ext uri="{FF2B5EF4-FFF2-40B4-BE49-F238E27FC236}">
                <a16:creationId xmlns:a16="http://schemas.microsoft.com/office/drawing/2014/main" id="{1CCD31E8-9A39-8C5A-4BFF-5B4F0A9AFB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91427" y="770707"/>
            <a:ext cx="1636278" cy="41033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9E57EE-FC02-5692-A6AD-D6BA12BFF256}"/>
              </a:ext>
            </a:extLst>
          </p:cNvPr>
          <p:cNvSpPr/>
          <p:nvPr/>
        </p:nvSpPr>
        <p:spPr>
          <a:xfrm>
            <a:off x="3146400" y="2822400"/>
            <a:ext cx="1195200" cy="18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1F6F366-44C5-736F-8FFB-E56E28E8A283}"/>
                  </a:ext>
                </a:extLst>
              </p14:cNvPr>
              <p14:cNvContentPartPr/>
              <p14:nvPr/>
            </p14:nvContentPartPr>
            <p14:xfrm>
              <a:off x="950760" y="566928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1F6F366-44C5-736F-8FFB-E56E28E8A2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4760" y="5633280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3FEFC521-9474-6417-3131-72A2E8FE7232}"/>
              </a:ext>
            </a:extLst>
          </p:cNvPr>
          <p:cNvSpPr txBox="1">
            <a:spLocks/>
          </p:cNvSpPr>
          <p:nvPr/>
        </p:nvSpPr>
        <p:spPr>
          <a:xfrm>
            <a:off x="99489" y="98425"/>
            <a:ext cx="8934450" cy="549275"/>
          </a:xfrm>
          <a:prstGeom prst="rect">
            <a:avLst/>
          </a:prstGeom>
          <a:solidFill>
            <a:srgbClr val="99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00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Bold"/>
              </a:rPr>
              <a:t>Bi-weekly Digital Acknowledgments ($1,000 </a:t>
            </a:r>
            <a:r>
              <a:rPr lang="en-US" sz="2400">
                <a:solidFill>
                  <a:prstClr val="white"/>
                </a:solidFill>
                <a:latin typeface="Cambria Bold"/>
              </a:rPr>
              <a:t>and above)</a:t>
            </a:r>
            <a:endParaRPr kumimoji="0" lang="en-US" sz="2400" b="1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Bold"/>
            </a:endParaRPr>
          </a:p>
        </p:txBody>
      </p:sp>
    </p:spTree>
    <p:extLst>
      <p:ext uri="{BB962C8B-B14F-4D97-AF65-F5344CB8AC3E}">
        <p14:creationId xmlns:p14="http://schemas.microsoft.com/office/powerpoint/2010/main" val="1426419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2" y="104407"/>
            <a:ext cx="8972550" cy="581025"/>
          </a:xfrm>
          <a:prstGeom prst="rect">
            <a:avLst/>
          </a:prstGeom>
          <a:solidFill>
            <a:srgbClr val="990000"/>
          </a:solidFill>
          <a:ln>
            <a:solidFill>
              <a:srgbClr val="690304"/>
            </a:solidFill>
          </a:ln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mbria Bold"/>
              </a:rPr>
              <a:t>Weekly Acknowledgment Postcard ($999 and below)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0" y="1152835"/>
            <a:ext cx="4453848" cy="2919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74798" y="406618"/>
            <a:ext cx="2904457" cy="4426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3822" y="823412"/>
            <a:ext cx="4426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</a:rPr>
              <a:t>Front of postcard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3873" y="823412"/>
            <a:ext cx="4426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</a:rPr>
              <a:t>Back of postcard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853E9-9839-F495-D2D0-3BF1059D0ED2}"/>
              </a:ext>
            </a:extLst>
          </p:cNvPr>
          <p:cNvSpPr txBox="1"/>
          <p:nvPr/>
        </p:nvSpPr>
        <p:spPr>
          <a:xfrm>
            <a:off x="185536" y="4116046"/>
            <a:ext cx="877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 "/>
                <a:cs typeface="Arial" panose="020B0604020202020204" pitchFamily="34" charset="0"/>
              </a:rPr>
              <a:t>A QR code is added to all cards: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 "/>
                <a:cs typeface="Arial" panose="020B0604020202020204" pitchFamily="34" charset="0"/>
              </a:rPr>
              <a:t>“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 "/>
              </a:rPr>
              <a:t>Would you prefer to receive gift acknowledgments like this by e-mail?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 "/>
              </a:rPr>
              <a:t>Scan the QR code to update your e-mail address and explore the College Community.”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 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F5B2C-9952-D904-6119-8FEDFE2F6A78}"/>
              </a:ext>
            </a:extLst>
          </p:cNvPr>
          <p:cNvSpPr txBox="1"/>
          <p:nvPr/>
        </p:nvSpPr>
        <p:spPr>
          <a:xfrm>
            <a:off x="4804262" y="2142716"/>
            <a:ext cx="19050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>
                <a:latin typeface="Cambria  "/>
              </a:rPr>
              <a:t>Segmented thank you message with the Executive Dean’s electronic signature.</a:t>
            </a:r>
          </a:p>
        </p:txBody>
      </p:sp>
    </p:spTree>
    <p:extLst>
      <p:ext uri="{BB962C8B-B14F-4D97-AF65-F5344CB8AC3E}">
        <p14:creationId xmlns:p14="http://schemas.microsoft.com/office/powerpoint/2010/main" val="2055774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775" y="120743"/>
            <a:ext cx="8934450" cy="549275"/>
          </a:xfrm>
          <a:prstGeom prst="rect">
            <a:avLst/>
          </a:prstGeom>
          <a:solidFill>
            <a:srgbClr val="990000"/>
          </a:solidFill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mbria Bold"/>
              </a:rPr>
              <a:t>Bi-weekly Acknowledgment Card ($1,000 and above)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AE1D3-0EA0-9F69-A8FB-A4B63D547642}"/>
              </a:ext>
            </a:extLst>
          </p:cNvPr>
          <p:cNvSpPr txBox="1"/>
          <p:nvPr/>
        </p:nvSpPr>
        <p:spPr>
          <a:xfrm>
            <a:off x="4572000" y="3421701"/>
            <a:ext cx="4023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cs typeface="Arial" panose="020B0604020202020204" pitchFamily="34" charset="0"/>
              </a:rPr>
              <a:t>A QR code is added to all cards: </a:t>
            </a:r>
          </a:p>
          <a:p>
            <a:pPr lvl="0" algn="ctr" defTabSz="457200"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cs typeface="Arial" panose="020B0604020202020204" pitchFamily="34" charset="0"/>
              </a:rPr>
              <a:t>“</a:t>
            </a:r>
            <a:r>
              <a:rPr lang="en-US" sz="1200" b="0" i="0">
                <a:solidFill>
                  <a:schemeClr val="bg1"/>
                </a:solidFill>
                <a:effectLst/>
                <a:latin typeface="Cambria  "/>
              </a:rPr>
              <a:t>Would you prefer to receive gift acknowledgments like </a:t>
            </a:r>
            <a:r>
              <a:rPr lang="en-US" sz="1200">
                <a:solidFill>
                  <a:schemeClr val="bg1"/>
                </a:solidFill>
                <a:latin typeface="Cambria  "/>
              </a:rPr>
              <a:t>this by e-mail? Scan the QR code to update your e-mail address and  explore </a:t>
            </a:r>
            <a:r>
              <a:rPr lang="en-US" sz="1200" b="0" i="0">
                <a:solidFill>
                  <a:schemeClr val="bg1"/>
                </a:solidFill>
                <a:effectLst/>
                <a:latin typeface="Cambria  "/>
              </a:rPr>
              <a:t>the College Community.” 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cs typeface="Arial" panose="020B0604020202020204" pitchFamily="34" charset="0"/>
            </a:endParaRPr>
          </a:p>
        </p:txBody>
      </p:sp>
      <p:pic>
        <p:nvPicPr>
          <p:cNvPr id="9" name="Picture 8" descr="A close-up of a stained glass window&#10;&#10;Description automatically generated">
            <a:extLst>
              <a:ext uri="{FF2B5EF4-FFF2-40B4-BE49-F238E27FC236}">
                <a16:creationId xmlns:a16="http://schemas.microsoft.com/office/drawing/2014/main" id="{01EFA389-E7B7-DD2B-9572-61625A1D5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7090" y="1445871"/>
            <a:ext cx="4098330" cy="28767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48E5EC-A30D-989E-DE98-AD62E467242E}"/>
              </a:ext>
            </a:extLst>
          </p:cNvPr>
          <p:cNvSpPr txBox="1"/>
          <p:nvPr/>
        </p:nvSpPr>
        <p:spPr>
          <a:xfrm>
            <a:off x="4572000" y="1500263"/>
            <a:ext cx="4073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</a:rPr>
              <a:t>Customized Acknowledgment Card: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</a:rPr>
              <a:t>Hand-signed with an optional personal</a:t>
            </a:r>
            <a:r>
              <a:rPr lang="en-US" sz="1600">
                <a:solidFill>
                  <a:schemeClr val="bg1"/>
                </a:solidFill>
                <a:latin typeface="Cambria  "/>
              </a:rPr>
              <a:t> m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</a:rPr>
              <a:t>essage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</a:rPr>
              <a:t> from the Executive Dean</a:t>
            </a:r>
          </a:p>
        </p:txBody>
      </p:sp>
    </p:spTree>
    <p:extLst>
      <p:ext uri="{BB962C8B-B14F-4D97-AF65-F5344CB8AC3E}">
        <p14:creationId xmlns:p14="http://schemas.microsoft.com/office/powerpoint/2010/main" val="166858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775" y="98425"/>
            <a:ext cx="8934450" cy="549275"/>
          </a:xfrm>
          <a:prstGeom prst="rect">
            <a:avLst/>
          </a:prstGeom>
          <a:solidFill>
            <a:srgbClr val="990000"/>
          </a:solidFill>
        </p:spPr>
        <p:txBody>
          <a:bodyPr lIns="91440" tIns="45720" rIns="91440" bIns="45720" anchor="t">
            <a:noAutofit/>
          </a:bodyPr>
          <a:lstStyle/>
          <a:p>
            <a:r>
              <a:rPr lang="en-US" sz="2400">
                <a:solidFill>
                  <a:schemeClr val="bg1"/>
                </a:solidFill>
                <a:latin typeface="Cambria Bold"/>
              </a:rPr>
              <a:t>First-Time Donor </a:t>
            </a:r>
          </a:p>
        </p:txBody>
      </p:sp>
      <p:pic>
        <p:nvPicPr>
          <p:cNvPr id="17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76E6AB57-9133-EB97-C592-6DC6AE067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843" y="920218"/>
            <a:ext cx="3134227" cy="3864075"/>
          </a:xfrm>
          <a:prstGeom prst="rect">
            <a:avLst/>
          </a:prstGeom>
          <a:ln w="63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FD5DC98-7F87-4E8F-77FD-EF1D60987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542" y="726721"/>
            <a:ext cx="1564923" cy="4318354"/>
          </a:xfrm>
          <a:prstGeom prst="rect">
            <a:avLst/>
          </a:prstGeom>
          <a:ln w="63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Google Shape;60;p13">
            <a:extLst>
              <a:ext uri="{FF2B5EF4-FFF2-40B4-BE49-F238E27FC236}">
                <a16:creationId xmlns:a16="http://schemas.microsoft.com/office/drawing/2014/main" id="{3E7BD557-1CB7-B33E-8534-8770F5B23FF8}"/>
              </a:ext>
            </a:extLst>
          </p:cNvPr>
          <p:cNvSpPr txBox="1">
            <a:spLocks/>
          </p:cNvSpPr>
          <p:nvPr/>
        </p:nvSpPr>
        <p:spPr>
          <a:xfrm>
            <a:off x="104775" y="983348"/>
            <a:ext cx="1967937" cy="89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College resources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  <p:sp>
        <p:nvSpPr>
          <p:cNvPr id="21" name="Google Shape;60;p13">
            <a:extLst>
              <a:ext uri="{FF2B5EF4-FFF2-40B4-BE49-F238E27FC236}">
                <a16:creationId xmlns:a16="http://schemas.microsoft.com/office/drawing/2014/main" id="{E06A9A0E-10B8-444D-031A-3E12E5A8D83A}"/>
              </a:ext>
            </a:extLst>
          </p:cNvPr>
          <p:cNvSpPr txBox="1">
            <a:spLocks/>
          </p:cNvSpPr>
          <p:nvPr/>
        </p:nvSpPr>
        <p:spPr>
          <a:xfrm>
            <a:off x="104774" y="3008309"/>
            <a:ext cx="2029003" cy="89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Welcome message from the Executive Dean</a:t>
            </a:r>
          </a:p>
        </p:txBody>
      </p:sp>
      <p:sp>
        <p:nvSpPr>
          <p:cNvPr id="22" name="Google Shape;60;p13">
            <a:extLst>
              <a:ext uri="{FF2B5EF4-FFF2-40B4-BE49-F238E27FC236}">
                <a16:creationId xmlns:a16="http://schemas.microsoft.com/office/drawing/2014/main" id="{13A5EF38-9ACB-91BB-5FCF-02D3664CAB8D}"/>
              </a:ext>
            </a:extLst>
          </p:cNvPr>
          <p:cNvSpPr txBox="1">
            <a:spLocks/>
          </p:cNvSpPr>
          <p:nvPr/>
        </p:nvSpPr>
        <p:spPr>
          <a:xfrm>
            <a:off x="5461139" y="908050"/>
            <a:ext cx="1564950" cy="1050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Attend an event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  <p:sp>
        <p:nvSpPr>
          <p:cNvPr id="23" name="Google Shape;60;p13">
            <a:extLst>
              <a:ext uri="{FF2B5EF4-FFF2-40B4-BE49-F238E27FC236}">
                <a16:creationId xmlns:a16="http://schemas.microsoft.com/office/drawing/2014/main" id="{C087BA8E-D84C-7C91-83D6-42D0C9A39CD4}"/>
              </a:ext>
            </a:extLst>
          </p:cNvPr>
          <p:cNvSpPr txBox="1">
            <a:spLocks/>
          </p:cNvSpPr>
          <p:nvPr/>
        </p:nvSpPr>
        <p:spPr>
          <a:xfrm>
            <a:off x="5461140" y="2233822"/>
            <a:ext cx="1564950" cy="122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Read about our incredible alumni, faculty, and students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  <p:sp>
        <p:nvSpPr>
          <p:cNvPr id="24" name="Google Shape;60;p13">
            <a:extLst>
              <a:ext uri="{FF2B5EF4-FFF2-40B4-BE49-F238E27FC236}">
                <a16:creationId xmlns:a16="http://schemas.microsoft.com/office/drawing/2014/main" id="{0652ADCC-9068-9ADB-5358-17B8FA5F9F38}"/>
              </a:ext>
            </a:extLst>
          </p:cNvPr>
          <p:cNvSpPr txBox="1">
            <a:spLocks/>
          </p:cNvSpPr>
          <p:nvPr/>
        </p:nvSpPr>
        <p:spPr>
          <a:xfrm>
            <a:off x="5461140" y="3728695"/>
            <a:ext cx="1564923" cy="46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Class Notes</a:t>
            </a:r>
          </a:p>
        </p:txBody>
      </p:sp>
      <p:sp>
        <p:nvSpPr>
          <p:cNvPr id="25" name="Google Shape;60;p13">
            <a:extLst>
              <a:ext uri="{FF2B5EF4-FFF2-40B4-BE49-F238E27FC236}">
                <a16:creationId xmlns:a16="http://schemas.microsoft.com/office/drawing/2014/main" id="{82278FD8-2AE5-38B0-5DC3-DE55A99D0EF1}"/>
              </a:ext>
            </a:extLst>
          </p:cNvPr>
          <p:cNvSpPr txBox="1">
            <a:spLocks/>
          </p:cNvSpPr>
          <p:nvPr/>
        </p:nvSpPr>
        <p:spPr>
          <a:xfrm>
            <a:off x="5461142" y="4286250"/>
            <a:ext cx="1564922" cy="60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Volunteer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23174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775" y="98425"/>
            <a:ext cx="8934450" cy="549275"/>
          </a:xfrm>
          <a:prstGeom prst="rect">
            <a:avLst/>
          </a:prstGeom>
          <a:solidFill>
            <a:srgbClr val="990000"/>
          </a:solidFill>
        </p:spPr>
        <p:txBody>
          <a:bodyPr lIns="91440" tIns="45720" rIns="91440" bIns="45720" anchor="t">
            <a:noAutofit/>
          </a:bodyPr>
          <a:lstStyle/>
          <a:p>
            <a:r>
              <a:rPr lang="en-US" sz="2400">
                <a:solidFill>
                  <a:schemeClr val="bg1"/>
                </a:solidFill>
                <a:latin typeface="Cambria Bold"/>
                <a:ea typeface="+mj-lt"/>
                <a:cs typeface="+mj-lt"/>
              </a:rPr>
              <a:t>First-Time Donor 30 Day Check-in</a:t>
            </a:r>
          </a:p>
          <a:p>
            <a:pPr algn="ctr"/>
            <a:endParaRPr lang="en-US" sz="2400">
              <a:solidFill>
                <a:schemeClr val="bg1"/>
              </a:solidFill>
              <a:latin typeface="Cambria Bold"/>
            </a:endParaRPr>
          </a:p>
        </p:txBody>
      </p:sp>
      <p:pic>
        <p:nvPicPr>
          <p:cNvPr id="18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FD5DC98-7F87-4E8F-77FD-EF1D60987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87" y="726721"/>
            <a:ext cx="1564923" cy="4318354"/>
          </a:xfrm>
          <a:prstGeom prst="rect">
            <a:avLst/>
          </a:prstGeom>
          <a:ln w="63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Google Shape;60;p13">
            <a:extLst>
              <a:ext uri="{FF2B5EF4-FFF2-40B4-BE49-F238E27FC236}">
                <a16:creationId xmlns:a16="http://schemas.microsoft.com/office/drawing/2014/main" id="{E06A9A0E-10B8-444D-031A-3E12E5A8D83A}"/>
              </a:ext>
            </a:extLst>
          </p:cNvPr>
          <p:cNvSpPr txBox="1">
            <a:spLocks/>
          </p:cNvSpPr>
          <p:nvPr/>
        </p:nvSpPr>
        <p:spPr>
          <a:xfrm>
            <a:off x="104775" y="1841489"/>
            <a:ext cx="2161054" cy="1873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New Donor 30-Day Check-in: Acknowledgment by the Director of Annual Giving and Donor Relations</a:t>
            </a:r>
          </a:p>
        </p:txBody>
      </p:sp>
      <p:sp>
        <p:nvSpPr>
          <p:cNvPr id="22" name="Google Shape;60;p13">
            <a:extLst>
              <a:ext uri="{FF2B5EF4-FFF2-40B4-BE49-F238E27FC236}">
                <a16:creationId xmlns:a16="http://schemas.microsoft.com/office/drawing/2014/main" id="{13A5EF38-9ACB-91BB-5FCF-02D3664CAB8D}"/>
              </a:ext>
            </a:extLst>
          </p:cNvPr>
          <p:cNvSpPr txBox="1">
            <a:spLocks/>
          </p:cNvSpPr>
          <p:nvPr/>
        </p:nvSpPr>
        <p:spPr>
          <a:xfrm>
            <a:off x="4513148" y="911509"/>
            <a:ext cx="1564923" cy="1050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Attend an event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  <p:sp>
        <p:nvSpPr>
          <p:cNvPr id="23" name="Google Shape;60;p13">
            <a:extLst>
              <a:ext uri="{FF2B5EF4-FFF2-40B4-BE49-F238E27FC236}">
                <a16:creationId xmlns:a16="http://schemas.microsoft.com/office/drawing/2014/main" id="{C087BA8E-D84C-7C91-83D6-42D0C9A39CD4}"/>
              </a:ext>
            </a:extLst>
          </p:cNvPr>
          <p:cNvSpPr txBox="1">
            <a:spLocks/>
          </p:cNvSpPr>
          <p:nvPr/>
        </p:nvSpPr>
        <p:spPr>
          <a:xfrm>
            <a:off x="4513148" y="2275769"/>
            <a:ext cx="1564924" cy="1220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Read about our incredible alumni, faculty, and students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  <p:sp>
        <p:nvSpPr>
          <p:cNvPr id="24" name="Google Shape;60;p13">
            <a:extLst>
              <a:ext uri="{FF2B5EF4-FFF2-40B4-BE49-F238E27FC236}">
                <a16:creationId xmlns:a16="http://schemas.microsoft.com/office/drawing/2014/main" id="{0652ADCC-9068-9ADB-5358-17B8FA5F9F38}"/>
              </a:ext>
            </a:extLst>
          </p:cNvPr>
          <p:cNvSpPr txBox="1">
            <a:spLocks/>
          </p:cNvSpPr>
          <p:nvPr/>
        </p:nvSpPr>
        <p:spPr>
          <a:xfrm>
            <a:off x="4513147" y="3771580"/>
            <a:ext cx="1564923" cy="46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Class Notes</a:t>
            </a:r>
          </a:p>
        </p:txBody>
      </p:sp>
      <p:sp>
        <p:nvSpPr>
          <p:cNvPr id="25" name="Google Shape;60;p13">
            <a:extLst>
              <a:ext uri="{FF2B5EF4-FFF2-40B4-BE49-F238E27FC236}">
                <a16:creationId xmlns:a16="http://schemas.microsoft.com/office/drawing/2014/main" id="{82278FD8-2AE5-38B0-5DC3-DE55A99D0EF1}"/>
              </a:ext>
            </a:extLst>
          </p:cNvPr>
          <p:cNvSpPr txBox="1">
            <a:spLocks/>
          </p:cNvSpPr>
          <p:nvPr/>
        </p:nvSpPr>
        <p:spPr>
          <a:xfrm>
            <a:off x="4513148" y="4286249"/>
            <a:ext cx="1564924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Volunteer opportunities</a:t>
            </a:r>
          </a:p>
        </p:txBody>
      </p:sp>
      <p:pic>
        <p:nvPicPr>
          <p:cNvPr id="4" name="Picture 3" descr="A screenshot of a email&#10;&#10;Description automatically generated">
            <a:extLst>
              <a:ext uri="{FF2B5EF4-FFF2-40B4-BE49-F238E27FC236}">
                <a16:creationId xmlns:a16="http://schemas.microsoft.com/office/drawing/2014/main" id="{97D6EC30-D997-956F-50A7-404CBCF78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227" y="726721"/>
            <a:ext cx="1768965" cy="43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82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775" y="98425"/>
            <a:ext cx="8934450" cy="549275"/>
          </a:xfrm>
          <a:prstGeom prst="rect">
            <a:avLst/>
          </a:prstGeom>
          <a:solidFill>
            <a:srgbClr val="990000"/>
          </a:solidFill>
        </p:spPr>
        <p:txBody>
          <a:bodyPr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mbria Bold" panose="02040803050406030204" pitchFamily="18" charset="0"/>
              </a:rPr>
              <a:t>First-Time Donor 1 Year Anniversary</a:t>
            </a:r>
          </a:p>
        </p:txBody>
      </p:sp>
      <p:pic>
        <p:nvPicPr>
          <p:cNvPr id="4" name="Picture 3" descr="A close-up of a card&#10;&#10;Description automatically generated">
            <a:extLst>
              <a:ext uri="{FF2B5EF4-FFF2-40B4-BE49-F238E27FC236}">
                <a16:creationId xmlns:a16="http://schemas.microsoft.com/office/drawing/2014/main" id="{C23F1989-58A5-BD42-380D-009D2B13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604" y="1099415"/>
            <a:ext cx="2766892" cy="3567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43C0BF-9D89-0543-89F0-FD6051C93C1B}"/>
              </a:ext>
            </a:extLst>
          </p:cNvPr>
          <p:cNvSpPr txBox="1"/>
          <p:nvPr/>
        </p:nvSpPr>
        <p:spPr>
          <a:xfrm>
            <a:off x="1610693" y="1775336"/>
            <a:ext cx="235527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ambria  "/>
              </a:rPr>
              <a:t>First-time Donor Anniversary Acknowledgment: Personalized from the Executive Dean</a:t>
            </a:r>
          </a:p>
          <a:p>
            <a:endParaRPr lang="en-US" sz="1600">
              <a:solidFill>
                <a:schemeClr val="bg1"/>
              </a:solidFill>
              <a:latin typeface="Cambria  "/>
            </a:endParaRPr>
          </a:p>
          <a:p>
            <a:r>
              <a:rPr lang="en-US" sz="1400">
                <a:solidFill>
                  <a:schemeClr val="bg1"/>
                </a:solidFill>
                <a:latin typeface="Cambria  "/>
              </a:rPr>
              <a:t>(Note: This initiative is scheduled to commence in July.)</a:t>
            </a:r>
          </a:p>
        </p:txBody>
      </p:sp>
    </p:spTree>
    <p:extLst>
      <p:ext uri="{BB962C8B-B14F-4D97-AF65-F5344CB8AC3E}">
        <p14:creationId xmlns:p14="http://schemas.microsoft.com/office/powerpoint/2010/main" val="267657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40B4575-7248-2298-538B-91D539B59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316"/>
            <a:ext cx="2154639" cy="26319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E25776-71EF-5EEC-6D5B-2ACE6C0D3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35" y="1491051"/>
            <a:ext cx="2166868" cy="21613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1653A4-449F-AD41-1E42-3853D768C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579" y="2330450"/>
            <a:ext cx="2285271" cy="271606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4940542" y="770273"/>
            <a:ext cx="3906486" cy="4121973"/>
          </a:xfrm>
          <a:prstGeom prst="rect">
            <a:avLst/>
          </a:prstGeom>
          <a:solidFill>
            <a:srgbClr val="FFF6FD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/>
          <a:lstStyle/>
          <a:p>
            <a:pPr lvl="1"/>
            <a:r>
              <a:rPr lang="en-US" sz="1200" b="1" kern="0">
                <a:latin typeface="Cambria  "/>
                <a:ea typeface="Lora" pitchFamily="34" charset="-122"/>
                <a:cs typeface="Lora" pitchFamily="34" charset="-120"/>
              </a:rPr>
              <a:t>1. Regular Personalization: </a:t>
            </a:r>
            <a:endParaRPr lang="en-US"/>
          </a:p>
          <a:p>
            <a:pPr lvl="1"/>
            <a:r>
              <a:rPr lang="en-US" sz="1200" kern="0">
                <a:latin typeface="Cambria  "/>
                <a:ea typeface="Lora" pitchFamily="34" charset="-122"/>
                <a:cs typeface="Lora" pitchFamily="34" charset="-120"/>
              </a:rPr>
              <a:t>Implement a strategy for sending personalized acknowledgments consistently.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b="1" kern="0">
              <a:latin typeface="Cambria  "/>
              <a:ea typeface="Lora" pitchFamily="34" charset="-122"/>
              <a:cs typeface="Lora" pitchFamily="34" charset="-120"/>
            </a:endParaRPr>
          </a:p>
          <a:p>
            <a:pPr lvl="1"/>
            <a:r>
              <a:rPr lang="en-US" sz="1200" b="1" kern="0">
                <a:latin typeface="Cambria  "/>
                <a:ea typeface="Lora" pitchFamily="34" charset="-122"/>
                <a:cs typeface="Lora" pitchFamily="34" charset="-120"/>
              </a:rPr>
              <a:t>2. Clear and Concise: </a:t>
            </a:r>
          </a:p>
          <a:p>
            <a:pPr lvl="1"/>
            <a:r>
              <a:rPr lang="en-US" sz="1200" kern="0">
                <a:latin typeface="Cambria  "/>
                <a:ea typeface="Lora" pitchFamily="34" charset="-122"/>
                <a:cs typeface="Lora" pitchFamily="34" charset="-120"/>
              </a:rPr>
              <a:t>Ensure acknowledgments are direct and personalized to resonate with donors.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kern="0">
              <a:latin typeface="Cambria  "/>
              <a:ea typeface="Lora" pitchFamily="34" charset="-122"/>
              <a:cs typeface="Lora" pitchFamily="34" charset="-120"/>
            </a:endParaRPr>
          </a:p>
          <a:p>
            <a:pPr lvl="1"/>
            <a:r>
              <a:rPr lang="en-US" sz="1200" b="1" kern="0">
                <a:latin typeface="Cambria  "/>
                <a:ea typeface="Lora" pitchFamily="34" charset="-122"/>
                <a:cs typeface="Lora" pitchFamily="34" charset="-120"/>
              </a:rPr>
              <a:t>3. Refresh Regularly: </a:t>
            </a:r>
          </a:p>
          <a:p>
            <a:pPr lvl="1"/>
            <a:r>
              <a:rPr lang="en-US" sz="1200" kern="0">
                <a:latin typeface="Cambria  "/>
                <a:ea typeface="Lora" pitchFamily="34" charset="-122"/>
                <a:cs typeface="Lora" pitchFamily="34" charset="-120"/>
              </a:rPr>
              <a:t>Update language and imagery every six months to maintain relevance and impact.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kern="0">
              <a:latin typeface="Cambria  "/>
              <a:ea typeface="Lora" pitchFamily="34" charset="-122"/>
              <a:cs typeface="Lora" pitchFamily="34" charset="-120"/>
            </a:endParaRPr>
          </a:p>
          <a:p>
            <a:pPr lvl="1"/>
            <a:r>
              <a:rPr lang="en-US" sz="1200" b="1" kern="0">
                <a:latin typeface="Cambria  "/>
                <a:ea typeface="Lora" pitchFamily="34" charset="-122"/>
                <a:cs typeface="Lora" pitchFamily="34" charset="-120"/>
              </a:rPr>
              <a:t>4. Embrace Virtual Platforms: </a:t>
            </a:r>
          </a:p>
          <a:p>
            <a:pPr lvl="1"/>
            <a:r>
              <a:rPr lang="en-US" sz="1200" kern="0">
                <a:latin typeface="Cambria  "/>
                <a:ea typeface="Lora" pitchFamily="34" charset="-122"/>
                <a:cs typeface="Lora" pitchFamily="34" charset="-120"/>
              </a:rPr>
              <a:t>Utilize virtual channels to expand the reach of gratitude expressions and engage a wider audience.</a:t>
            </a:r>
            <a:endParaRPr lang="en-US" sz="1200">
              <a:latin typeface="Cambria  "/>
            </a:endParaRPr>
          </a:p>
        </p:txBody>
      </p:sp>
      <p:sp>
        <p:nvSpPr>
          <p:cNvPr id="17" name="Text 9"/>
          <p:cNvSpPr/>
          <p:nvPr/>
        </p:nvSpPr>
        <p:spPr>
          <a:xfrm>
            <a:off x="110836" y="96982"/>
            <a:ext cx="8929255" cy="488375"/>
          </a:xfrm>
          <a:prstGeom prst="rect">
            <a:avLst/>
          </a:prstGeom>
          <a:solidFill>
            <a:srgbClr val="243142"/>
          </a:solidFill>
          <a:ln/>
        </p:spPr>
        <p:txBody>
          <a:bodyPr wrap="square" lIns="0" tIns="0" rIns="0" bIns="0" rtlCol="0" anchor="ctr"/>
          <a:lstStyle/>
          <a:p>
            <a:pPr algn="ctr">
              <a:lnSpc>
                <a:spcPts val="3300"/>
              </a:lnSpc>
            </a:pPr>
            <a:r>
              <a:rPr lang="en-US" sz="2400" b="1" kern="0" spc="-24">
                <a:solidFill>
                  <a:srgbClr val="FFF6FD"/>
                </a:solidFill>
                <a:latin typeface="Cambria Bold"/>
                <a:ea typeface="Manrope"/>
              </a:rPr>
              <a:t>Enhancing Departmental Acknowledgments</a:t>
            </a:r>
            <a:endParaRPr lang="en-US" sz="2400">
              <a:latin typeface="Cambria Bold" panose="020408030504060302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1127" y="828"/>
            <a:ext cx="4572000" cy="5143500"/>
          </a:xfrm>
          <a:prstGeom prst="roundRect">
            <a:avLst>
              <a:gd name="adj" fmla="val -20000"/>
            </a:avLst>
          </a:prstGeom>
          <a:solidFill>
            <a:srgbClr val="99000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1"/>
          <p:cNvSpPr/>
          <p:nvPr/>
        </p:nvSpPr>
        <p:spPr>
          <a:xfrm>
            <a:off x="4784706" y="3027099"/>
            <a:ext cx="3981238" cy="1369238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3300"/>
              </a:lnSpc>
            </a:pPr>
            <a:r>
              <a:rPr lang="en-US" sz="3000" b="1" kern="0" spc="-24">
                <a:solidFill>
                  <a:srgbClr val="FFF6FD"/>
                </a:solidFill>
                <a:latin typeface="Cambria   "/>
                <a:ea typeface="Manrope" pitchFamily="34" charset="-122"/>
                <a:cs typeface="Manrope" pitchFamily="34" charset="-120"/>
              </a:rPr>
              <a:t>Demonstrating the meaningful impact of donor contributions</a:t>
            </a:r>
            <a:endParaRPr lang="en-US" sz="3000">
              <a:latin typeface="Cambria   "/>
            </a:endParaRPr>
          </a:p>
        </p:txBody>
      </p:sp>
      <p:sp>
        <p:nvSpPr>
          <p:cNvPr id="8" name="Text 2"/>
          <p:cNvSpPr/>
          <p:nvPr/>
        </p:nvSpPr>
        <p:spPr>
          <a:xfrm>
            <a:off x="4784705" y="460495"/>
            <a:ext cx="2966429" cy="2749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031"/>
              </a:lnSpc>
            </a:pPr>
            <a:r>
              <a:rPr lang="en-US" sz="1000" b="1" kern="0" spc="240">
                <a:solidFill>
                  <a:srgbClr val="FFF6FD"/>
                </a:solidFill>
                <a:latin typeface="Cambria Bold" panose="02040803050406030204" pitchFamily="18" charset="0"/>
                <a:ea typeface="Lora" pitchFamily="34" charset="-122"/>
                <a:cs typeface="Lora" pitchFamily="34" charset="-120"/>
              </a:rPr>
              <a:t>ENDOWMENT IMPACT REPORTING</a:t>
            </a:r>
            <a:endParaRPr lang="en-US" sz="1000">
              <a:latin typeface="Cambria Bold" panose="02040803050406030204" pitchFamily="18" charset="0"/>
            </a:endParaRPr>
          </a:p>
        </p:txBody>
      </p:sp>
      <p:pic>
        <p:nvPicPr>
          <p:cNvPr id="2" name="Image 2">
            <a:extLst>
              <a:ext uri="{FF2B5EF4-FFF2-40B4-BE49-F238E27FC236}">
                <a16:creationId xmlns:a16="http://schemas.microsoft.com/office/drawing/2014/main" id="{6F35E2DF-D005-5E7A-F071-B24796A722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99"/>
          <a:stretch/>
        </p:blipFill>
        <p:spPr>
          <a:xfrm>
            <a:off x="562208" y="1431781"/>
            <a:ext cx="3449838" cy="2279937"/>
          </a:xfrm>
          <a:prstGeom prst="rect">
            <a:avLst/>
          </a:prstGeom>
          <a:effectLst>
            <a:outerShdw blurRad="152400" dist="50800" dir="3780000" algn="bl" rotWithShape="0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17763" y="124691"/>
            <a:ext cx="8887691" cy="505691"/>
          </a:xfrm>
          <a:prstGeom prst="rect">
            <a:avLst/>
          </a:prstGeom>
          <a:solidFill>
            <a:srgbClr val="243142"/>
          </a:solidFill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640"/>
              </a:lnSpc>
            </a:pPr>
            <a:r>
              <a:rPr lang="en-US" sz="2400" b="1" kern="0" spc="-24">
                <a:solidFill>
                  <a:srgbClr val="FFF6FD"/>
                </a:solidFill>
                <a:latin typeface="Cambria Bold" panose="02040803050406030204" pitchFamily="18" charset="0"/>
                <a:ea typeface="Manrope" pitchFamily="34" charset="-122"/>
                <a:cs typeface="Manrope" pitchFamily="34" charset="-120"/>
              </a:rPr>
              <a:t>College Alumni Snapshot</a:t>
            </a:r>
            <a:endParaRPr lang="en-US" sz="2400">
              <a:latin typeface="Cambria Bold" panose="020408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A97F0-B37B-6446-F09E-D1AE0C5CAACE}"/>
              </a:ext>
            </a:extLst>
          </p:cNvPr>
          <p:cNvSpPr txBox="1"/>
          <p:nvPr/>
        </p:nvSpPr>
        <p:spPr>
          <a:xfrm>
            <a:off x="6164539" y="1892750"/>
            <a:ext cx="2607241" cy="135800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995" indent="-21399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Cambria Bold" panose="02040803050406030204" pitchFamily="18" charset="0"/>
              </a:rPr>
              <a:t>168,582 Mail </a:t>
            </a:r>
            <a:endParaRPr lang="en-US" sz="2400">
              <a:solidFill>
                <a:schemeClr val="bg1"/>
              </a:solidFill>
              <a:latin typeface="Cambria Bold" panose="02040803050406030204" pitchFamily="18" charset="0"/>
              <a:ea typeface="Calibri"/>
              <a:cs typeface="Calibri"/>
            </a:endParaRPr>
          </a:p>
          <a:p>
            <a:pPr marL="213995" indent="-21399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Cambria Bold" panose="02040803050406030204" pitchFamily="18" charset="0"/>
              </a:rPr>
              <a:t>123,357 Phone</a:t>
            </a:r>
          </a:p>
          <a:p>
            <a:pPr marL="213995" indent="-21399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Cambria Bold" panose="02040803050406030204" pitchFamily="18" charset="0"/>
              </a:rPr>
              <a:t>79,797 Email</a:t>
            </a:r>
            <a:endParaRPr lang="en-US" sz="1800">
              <a:solidFill>
                <a:schemeClr val="bg1"/>
              </a:solidFill>
              <a:latin typeface="Cambria Bold" panose="02040803050406030204" pitchFamily="18" charset="0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D0B7991-B204-B2F8-EF43-9B6E92D73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5" y="738947"/>
            <a:ext cx="5631863" cy="426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32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775" y="98425"/>
            <a:ext cx="8934450" cy="549275"/>
          </a:xfrm>
          <a:prstGeom prst="rect">
            <a:avLst/>
          </a:prstGeom>
          <a:solidFill>
            <a:srgbClr val="990000"/>
          </a:solidFill>
        </p:spPr>
        <p:txBody>
          <a:bodyPr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Cambria Bold" panose="02040803050406030204" pitchFamily="18" charset="0"/>
              </a:rPr>
              <a:t>Scholarship and Fellowship Reporting Timeline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3C0BF-9D89-0543-89F0-FD6051C93C1B}"/>
              </a:ext>
            </a:extLst>
          </p:cNvPr>
          <p:cNvSpPr txBox="1"/>
          <p:nvPr/>
        </p:nvSpPr>
        <p:spPr>
          <a:xfrm>
            <a:off x="1808629" y="804493"/>
            <a:ext cx="5526742" cy="2677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u="sng">
                <a:solidFill>
                  <a:schemeClr val="bg1"/>
                </a:solidFill>
                <a:latin typeface="Cambria  "/>
              </a:rPr>
              <a:t>SPRING 2024 AND SUMMER 2024 AWARDS</a:t>
            </a:r>
          </a:p>
          <a:p>
            <a:r>
              <a:rPr lang="en-US" sz="1400">
                <a:solidFill>
                  <a:schemeClr val="bg1"/>
                </a:solidFill>
                <a:latin typeface="Cambria  "/>
              </a:rPr>
              <a:t>April – August (Collect all materials)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bg1"/>
              </a:solidFill>
              <a:latin typeface="Cambria  "/>
            </a:endParaRPr>
          </a:p>
          <a:p>
            <a:r>
              <a:rPr lang="en-US" sz="1400" u="sng">
                <a:solidFill>
                  <a:schemeClr val="bg1"/>
                </a:solidFill>
                <a:latin typeface="Cambria  "/>
              </a:rPr>
              <a:t>MAIL REPORTS TO DONORS</a:t>
            </a:r>
          </a:p>
          <a:p>
            <a:r>
              <a:rPr lang="en-US" sz="1400">
                <a:solidFill>
                  <a:schemeClr val="bg1"/>
                </a:solidFill>
                <a:latin typeface="Cambria  "/>
              </a:rPr>
              <a:t>Late August</a:t>
            </a:r>
          </a:p>
          <a:p>
            <a:endParaRPr lang="en-US" sz="1400">
              <a:solidFill>
                <a:schemeClr val="bg1"/>
              </a:solidFill>
              <a:latin typeface="Cambria  "/>
            </a:endParaRPr>
          </a:p>
          <a:p>
            <a:r>
              <a:rPr lang="en-US" sz="1400" u="sng">
                <a:solidFill>
                  <a:schemeClr val="bg1"/>
                </a:solidFill>
                <a:latin typeface="Cambria  "/>
              </a:rPr>
              <a:t>FALL 2024 AND SPRING 2025</a:t>
            </a:r>
          </a:p>
          <a:p>
            <a:r>
              <a:rPr lang="en-US" sz="1400">
                <a:solidFill>
                  <a:schemeClr val="bg1"/>
                </a:solidFill>
                <a:latin typeface="Cambria  "/>
              </a:rPr>
              <a:t>August – October (Collect all materials)</a:t>
            </a:r>
          </a:p>
          <a:p>
            <a:endParaRPr lang="en-US" sz="1400">
              <a:solidFill>
                <a:schemeClr val="bg1"/>
              </a:solidFill>
              <a:latin typeface="Cambria  "/>
            </a:endParaRPr>
          </a:p>
          <a:p>
            <a:r>
              <a:rPr lang="en-US" sz="1400" u="sng">
                <a:solidFill>
                  <a:schemeClr val="bg1"/>
                </a:solidFill>
                <a:latin typeface="Cambria  "/>
              </a:rPr>
              <a:t>MAIL REPORTS TO DONORS</a:t>
            </a:r>
          </a:p>
          <a:p>
            <a:r>
              <a:rPr lang="en-US" sz="1400">
                <a:solidFill>
                  <a:schemeClr val="bg1"/>
                </a:solidFill>
                <a:latin typeface="Cambria  "/>
              </a:rPr>
              <a:t>Mid-November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solidFill>
                <a:schemeClr val="bg1"/>
              </a:solidFill>
              <a:latin typeface="Cambria 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B19548-3849-4254-BE13-6A70F87202D6}"/>
              </a:ext>
            </a:extLst>
          </p:cNvPr>
          <p:cNvSpPr txBox="1"/>
          <p:nvPr/>
        </p:nvSpPr>
        <p:spPr>
          <a:xfrm>
            <a:off x="1808629" y="3563437"/>
            <a:ext cx="552674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u="sng">
                <a:solidFill>
                  <a:srgbClr val="243142"/>
                </a:solidFill>
                <a:latin typeface="Cambria  "/>
              </a:rPr>
              <a:t>What we need from you: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243142"/>
                </a:solidFill>
                <a:latin typeface="Cambria  "/>
              </a:rPr>
              <a:t>Recipient names, e-mail, and student ID </a:t>
            </a:r>
            <a:r>
              <a:rPr lang="en-US" sz="1200">
                <a:solidFill>
                  <a:srgbClr val="243142"/>
                </a:solidFill>
                <a:latin typeface="Cambria  "/>
              </a:rPr>
              <a:t>(Only if they are not loaded into BAM, which may include renewal awards)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243142"/>
                </a:solidFill>
                <a:latin typeface="Cambria  "/>
              </a:rPr>
              <a:t>Personalized Chair and Director cover letters </a:t>
            </a:r>
            <a:endParaRPr lang="en-US" sz="1400">
              <a:solidFill>
                <a:schemeClr val="bg1"/>
              </a:solidFill>
              <a:latin typeface="Cambria  "/>
            </a:endParaRPr>
          </a:p>
        </p:txBody>
      </p:sp>
    </p:spTree>
    <p:extLst>
      <p:ext uri="{BB962C8B-B14F-4D97-AF65-F5344CB8AC3E}">
        <p14:creationId xmlns:p14="http://schemas.microsoft.com/office/powerpoint/2010/main" val="1399578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-up of a certificate&#10;&#10;Description automatically generated">
            <a:extLst>
              <a:ext uri="{FF2B5EF4-FFF2-40B4-BE49-F238E27FC236}">
                <a16:creationId xmlns:a16="http://schemas.microsoft.com/office/drawing/2014/main" id="{1999A0C0-9BE6-2F81-2E72-69467291D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91" y="1741566"/>
            <a:ext cx="2825445" cy="2191352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110836" y="102915"/>
            <a:ext cx="8915400" cy="501356"/>
          </a:xfrm>
          <a:prstGeom prst="rect">
            <a:avLst/>
          </a:prstGeom>
          <a:solidFill>
            <a:srgbClr val="990000"/>
          </a:solidFill>
          <a:ln/>
        </p:spPr>
        <p:txBody>
          <a:bodyPr wrap="square" lIns="0" tIns="0" rIns="0" bIns="0" rtlCol="0" anchor="ctr"/>
          <a:lstStyle/>
          <a:p>
            <a:pPr algn="ctr">
              <a:lnSpc>
                <a:spcPts val="3300"/>
              </a:lnSpc>
            </a:pPr>
            <a:r>
              <a:rPr lang="en-US" sz="2400" b="1" kern="0" spc="-24">
                <a:solidFill>
                  <a:srgbClr val="FFF6FD"/>
                </a:solidFill>
                <a:latin typeface="Cambria Bold" panose="02040803050406030204" pitchFamily="18" charset="0"/>
                <a:ea typeface="Manrope" pitchFamily="34" charset="-122"/>
                <a:cs typeface="Manrope" pitchFamily="34" charset="-120"/>
              </a:rPr>
              <a:t>Leading the Way: Department of Economics</a:t>
            </a:r>
            <a:endParaRPr lang="en-US" sz="2400">
              <a:latin typeface="Cambria Bold" panose="02040803050406030204" pitchFamily="18" charset="0"/>
            </a:endParaRPr>
          </a:p>
        </p:txBody>
      </p:sp>
      <p:pic>
        <p:nvPicPr>
          <p:cNvPr id="3" name="Picture 2" descr="A letter of congratulations to a college&#10;&#10;Description automatically generated">
            <a:extLst>
              <a:ext uri="{FF2B5EF4-FFF2-40B4-BE49-F238E27FC236}">
                <a16:creationId xmlns:a16="http://schemas.microsoft.com/office/drawing/2014/main" id="{5608A89C-0B25-147D-6027-D4C4CAFC8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073" y="859452"/>
            <a:ext cx="3039360" cy="3961412"/>
          </a:xfrm>
          <a:prstGeom prst="rect">
            <a:avLst/>
          </a:prstGeom>
        </p:spPr>
      </p:pic>
      <p:sp>
        <p:nvSpPr>
          <p:cNvPr id="28" name="Google Shape;60;p13">
            <a:extLst>
              <a:ext uri="{FF2B5EF4-FFF2-40B4-BE49-F238E27FC236}">
                <a16:creationId xmlns:a16="http://schemas.microsoft.com/office/drawing/2014/main" id="{F3DCD03D-4043-8EF8-7B3B-2CC27CD025EB}"/>
              </a:ext>
            </a:extLst>
          </p:cNvPr>
          <p:cNvSpPr txBox="1">
            <a:spLocks/>
          </p:cNvSpPr>
          <p:nvPr/>
        </p:nvSpPr>
        <p:spPr>
          <a:xfrm>
            <a:off x="3112073" y="604271"/>
            <a:ext cx="3039360" cy="25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Award Letter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  <p:sp>
        <p:nvSpPr>
          <p:cNvPr id="29" name="Google Shape;60;p13">
            <a:extLst>
              <a:ext uri="{FF2B5EF4-FFF2-40B4-BE49-F238E27FC236}">
                <a16:creationId xmlns:a16="http://schemas.microsoft.com/office/drawing/2014/main" id="{BAAFD243-D97D-F930-02D5-767B7F591C8D}"/>
              </a:ext>
            </a:extLst>
          </p:cNvPr>
          <p:cNvSpPr txBox="1">
            <a:spLocks/>
          </p:cNvSpPr>
          <p:nvPr/>
        </p:nvSpPr>
        <p:spPr>
          <a:xfrm>
            <a:off x="6200791" y="1484469"/>
            <a:ext cx="2825445" cy="25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Award Certificate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  <p:pic>
        <p:nvPicPr>
          <p:cNvPr id="1026" name="Picture 2" descr="Awards: Undergraduate: Department of Economics: Indiana University  Bloomington">
            <a:extLst>
              <a:ext uri="{FF2B5EF4-FFF2-40B4-BE49-F238E27FC236}">
                <a16:creationId xmlns:a16="http://schemas.microsoft.com/office/drawing/2014/main" id="{C450DD3E-A514-5C49-B200-CE392377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4" y="1740119"/>
            <a:ext cx="2921802" cy="219135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60;p13">
            <a:extLst>
              <a:ext uri="{FF2B5EF4-FFF2-40B4-BE49-F238E27FC236}">
                <a16:creationId xmlns:a16="http://schemas.microsoft.com/office/drawing/2014/main" id="{C68D6B11-48F1-03C3-FEEB-DB3F0169A531}"/>
              </a:ext>
            </a:extLst>
          </p:cNvPr>
          <p:cNvSpPr txBox="1">
            <a:spLocks/>
          </p:cNvSpPr>
          <p:nvPr/>
        </p:nvSpPr>
        <p:spPr>
          <a:xfrm>
            <a:off x="140913" y="1486500"/>
            <a:ext cx="2921802" cy="25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Award Ceremony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9"/>
          <p:cNvSpPr/>
          <p:nvPr/>
        </p:nvSpPr>
        <p:spPr>
          <a:xfrm>
            <a:off x="110836" y="102445"/>
            <a:ext cx="8915400" cy="501356"/>
          </a:xfrm>
          <a:prstGeom prst="rect">
            <a:avLst/>
          </a:prstGeom>
          <a:solidFill>
            <a:srgbClr val="990000"/>
          </a:solidFill>
          <a:ln/>
        </p:spPr>
        <p:txBody>
          <a:bodyPr wrap="square" lIns="0" tIns="0" rIns="0" bIns="0" rtlCol="0" anchor="ctr"/>
          <a:lstStyle/>
          <a:p>
            <a:pPr algn="ctr">
              <a:lnSpc>
                <a:spcPts val="3300"/>
              </a:lnSpc>
            </a:pPr>
            <a:r>
              <a:rPr lang="en-US" sz="2400" b="1" kern="0" spc="-24">
                <a:solidFill>
                  <a:srgbClr val="FFF6FD"/>
                </a:solidFill>
                <a:latin typeface="Cambria Bold" panose="02040803050406030204" pitchFamily="18" charset="0"/>
                <a:ea typeface="Manrope" pitchFamily="34" charset="-122"/>
                <a:cs typeface="Manrope" pitchFamily="34" charset="-120"/>
              </a:rPr>
              <a:t>Collecting the Data</a:t>
            </a:r>
            <a:endParaRPr lang="en-US" sz="2400">
              <a:latin typeface="Cambria Bold" panose="02040803050406030204" pitchFamily="18" charset="0"/>
            </a:endParaRPr>
          </a:p>
        </p:txBody>
      </p:sp>
      <p:pic>
        <p:nvPicPr>
          <p:cNvPr id="20" name="Picture 19" descr="A close-up of a letter&#10;&#10;Description automatically generated">
            <a:extLst>
              <a:ext uri="{FF2B5EF4-FFF2-40B4-BE49-F238E27FC236}">
                <a16:creationId xmlns:a16="http://schemas.microsoft.com/office/drawing/2014/main" id="{0644E3D0-0BAA-3886-25D0-48171F15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39" y="891242"/>
            <a:ext cx="3148297" cy="4092788"/>
          </a:xfrm>
          <a:prstGeom prst="rect">
            <a:avLst/>
          </a:prstGeom>
        </p:spPr>
      </p:pic>
      <p:pic>
        <p:nvPicPr>
          <p:cNvPr id="22" name="Picture 21" descr="A close-up of address&#10;&#10;Description automatically generated">
            <a:extLst>
              <a:ext uri="{FF2B5EF4-FFF2-40B4-BE49-F238E27FC236}">
                <a16:creationId xmlns:a16="http://schemas.microsoft.com/office/drawing/2014/main" id="{EBE8D685-C589-FAAA-751D-E594E9A4F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716" y="891242"/>
            <a:ext cx="4179245" cy="1798759"/>
          </a:xfrm>
          <a:prstGeom prst="rect">
            <a:avLst/>
          </a:prstGeom>
        </p:spPr>
      </p:pic>
      <p:sp>
        <p:nvSpPr>
          <p:cNvPr id="30" name="Google Shape;60;p13">
            <a:extLst>
              <a:ext uri="{FF2B5EF4-FFF2-40B4-BE49-F238E27FC236}">
                <a16:creationId xmlns:a16="http://schemas.microsoft.com/office/drawing/2014/main" id="{1990EE39-35D0-04E0-8578-1B6338CA0B46}"/>
              </a:ext>
            </a:extLst>
          </p:cNvPr>
          <p:cNvSpPr txBox="1">
            <a:spLocks/>
          </p:cNvSpPr>
          <p:nvPr/>
        </p:nvSpPr>
        <p:spPr>
          <a:xfrm>
            <a:off x="617039" y="603801"/>
            <a:ext cx="3148297" cy="2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Follow up email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  <p:sp>
        <p:nvSpPr>
          <p:cNvPr id="31" name="Google Shape;60;p13">
            <a:extLst>
              <a:ext uri="{FF2B5EF4-FFF2-40B4-BE49-F238E27FC236}">
                <a16:creationId xmlns:a16="http://schemas.microsoft.com/office/drawing/2014/main" id="{0807D8B2-62ED-E72E-2BC6-AE5A2951F3BC}"/>
              </a:ext>
            </a:extLst>
          </p:cNvPr>
          <p:cNvSpPr txBox="1">
            <a:spLocks/>
          </p:cNvSpPr>
          <p:nvPr/>
        </p:nvSpPr>
        <p:spPr>
          <a:xfrm>
            <a:off x="4347715" y="603801"/>
            <a:ext cx="4179245" cy="2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Salutation instructions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  <p:pic>
        <p:nvPicPr>
          <p:cNvPr id="2054" name="Picture 6" descr="Thank You Cards with Envelopes Gold Border (16-Count) - Picture 1 of 5">
            <a:extLst>
              <a:ext uri="{FF2B5EF4-FFF2-40B4-BE49-F238E27FC236}">
                <a16:creationId xmlns:a16="http://schemas.microsoft.com/office/drawing/2014/main" id="{FE8A0C76-B14C-1C44-7BBF-A4166561D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71120"/>
            <a:ext cx="2362200" cy="188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60;p13">
            <a:extLst>
              <a:ext uri="{FF2B5EF4-FFF2-40B4-BE49-F238E27FC236}">
                <a16:creationId xmlns:a16="http://schemas.microsoft.com/office/drawing/2014/main" id="{A9502EBF-FD74-04A6-E26A-1D81EAB2B2A3}"/>
              </a:ext>
            </a:extLst>
          </p:cNvPr>
          <p:cNvSpPr txBox="1">
            <a:spLocks/>
          </p:cNvSpPr>
          <p:nvPr/>
        </p:nvSpPr>
        <p:spPr>
          <a:xfrm>
            <a:off x="5181601" y="2686840"/>
            <a:ext cx="2362200" cy="2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1800"/>
              <a:buFont typeface="Average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 "/>
                <a:sym typeface="Average"/>
              </a:rPr>
              <a:t>Enclosed card and envelope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  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4281736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5373" y="104776"/>
            <a:ext cx="8893254" cy="506848"/>
          </a:xfrm>
          <a:prstGeom prst="rect">
            <a:avLst/>
          </a:prstGeom>
          <a:solidFill>
            <a:srgbClr val="99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00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>
                <a:solidFill>
                  <a:schemeClr val="bg1"/>
                </a:solidFill>
                <a:latin typeface="Cambria Bold" panose="02040803050406030204" pitchFamily="18" charset="0"/>
              </a:rPr>
              <a:t>Scholarship and Fellowship Cover Letters</a:t>
            </a:r>
            <a:endParaRPr lang="en-US" sz="1800">
              <a:solidFill>
                <a:schemeClr val="bg1"/>
              </a:solidFill>
              <a:latin typeface="Cambria Bold" panose="020408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6864" y="676141"/>
            <a:ext cx="2879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  "/>
              </a:rPr>
              <a:t>Cover Letter </a:t>
            </a:r>
            <a:r>
              <a:rPr lang="en-US" sz="1200">
                <a:solidFill>
                  <a:prstClr val="white"/>
                </a:solidFill>
                <a:latin typeface="Cambria   "/>
              </a:rPr>
              <a:t>from the Executive Dean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  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7460" y="676141"/>
            <a:ext cx="2895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/>
                </a:solidFill>
                <a:latin typeface="Cambria   "/>
              </a:rPr>
              <a:t>Cover Letter from the Chair/Director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  "/>
            </a:endParaRPr>
          </a:p>
        </p:txBody>
      </p:sp>
      <p:pic>
        <p:nvPicPr>
          <p:cNvPr id="12" name="Picture 11" descr="A letter of appreciation from a person&#10;&#10;Description automatically generated with medium confidence">
            <a:extLst>
              <a:ext uri="{FF2B5EF4-FFF2-40B4-BE49-F238E27FC236}">
                <a16:creationId xmlns:a16="http://schemas.microsoft.com/office/drawing/2014/main" id="{3146C4C7-FFA4-F4D4-8FC3-E4561A51F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306" y="953140"/>
            <a:ext cx="3016443" cy="3895830"/>
          </a:xfrm>
          <a:prstGeom prst="rect">
            <a:avLst/>
          </a:prstGeom>
        </p:spPr>
      </p:pic>
      <p:pic>
        <p:nvPicPr>
          <p:cNvPr id="4" name="Picture 3" descr="A letter of recommendation for a company&#10;&#10;Description automatically generated with medium confidence">
            <a:extLst>
              <a:ext uri="{FF2B5EF4-FFF2-40B4-BE49-F238E27FC236}">
                <a16:creationId xmlns:a16="http://schemas.microsoft.com/office/drawing/2014/main" id="{EE9714DF-B9F4-FA55-3463-3BB666DF9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460" y="953139"/>
            <a:ext cx="2996423" cy="38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27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5373" y="104776"/>
            <a:ext cx="8893254" cy="506848"/>
          </a:xfrm>
          <a:prstGeom prst="rect">
            <a:avLst/>
          </a:prstGeom>
          <a:solidFill>
            <a:srgbClr val="99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00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>
                <a:solidFill>
                  <a:schemeClr val="bg1"/>
                </a:solidFill>
                <a:latin typeface="Cambria Bold" panose="02040803050406030204" pitchFamily="18" charset="0"/>
              </a:rPr>
              <a:t>Collecting the Data</a:t>
            </a:r>
            <a:endParaRPr lang="en-US" sz="1800">
              <a:solidFill>
                <a:schemeClr val="bg1"/>
              </a:solidFill>
              <a:latin typeface="Cambria Bold" panose="020408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373" y="1182624"/>
            <a:ext cx="2191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/>
                </a:solidFill>
                <a:latin typeface="Cambria   "/>
              </a:rPr>
              <a:t>Each letter is personalized to the recipient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  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9908" y="1007919"/>
            <a:ext cx="2895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/>
                </a:solidFill>
                <a:latin typeface="Cambria   "/>
              </a:rPr>
              <a:t>Mach Form Output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  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F306836-1D40-B290-9DC6-BEAF3B9C9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292" y="676141"/>
            <a:ext cx="1597753" cy="4125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E22C78-1A08-ADBA-B0B3-8538E0B98937}"/>
              </a:ext>
            </a:extLst>
          </p:cNvPr>
          <p:cNvSpPr txBox="1"/>
          <p:nvPr/>
        </p:nvSpPr>
        <p:spPr>
          <a:xfrm>
            <a:off x="125373" y="1885391"/>
            <a:ext cx="2191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/>
                </a:solidFill>
                <a:latin typeface="Cambria   "/>
              </a:rPr>
              <a:t>We provide the name of the award(s) they need to acknowledge, as well as the department name to avoid any confusion.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  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E09FAD-91C7-1A15-913A-1E6E73B62193}"/>
              </a:ext>
            </a:extLst>
          </p:cNvPr>
          <p:cNvSpPr txBox="1"/>
          <p:nvPr/>
        </p:nvSpPr>
        <p:spPr>
          <a:xfrm>
            <a:off x="104563" y="3037547"/>
            <a:ext cx="2191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prstClr val="white"/>
                </a:solidFill>
                <a:latin typeface="Cambria   "/>
              </a:rPr>
              <a:t>Mach Form link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  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65F6FA05-6476-9DE5-0532-C42C9F73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751" y="1352815"/>
            <a:ext cx="4399549" cy="27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28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0905" y="106508"/>
            <a:ext cx="8899525" cy="489237"/>
          </a:xfrm>
          <a:prstGeom prst="rect">
            <a:avLst/>
          </a:prstGeom>
          <a:solidFill>
            <a:srgbClr val="99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00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>
                <a:solidFill>
                  <a:schemeClr val="bg1"/>
                </a:solidFill>
                <a:latin typeface="Cambria Bold" panose="02040803050406030204" pitchFamily="18" charset="0"/>
              </a:rPr>
              <a:t>Scholarship and Fellowship Recipient Letters</a:t>
            </a:r>
          </a:p>
        </p:txBody>
      </p:sp>
      <p:pic>
        <p:nvPicPr>
          <p:cNvPr id="4" name="Picture 3" descr="A person in a tie and a clock&#10;&#10;Description automatically generated">
            <a:extLst>
              <a:ext uri="{FF2B5EF4-FFF2-40B4-BE49-F238E27FC236}">
                <a16:creationId xmlns:a16="http://schemas.microsoft.com/office/drawing/2014/main" id="{687E34F2-5CB6-060E-6B0B-07B08BA1F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0" y="852055"/>
            <a:ext cx="2943769" cy="3791001"/>
          </a:xfrm>
          <a:prstGeom prst="rect">
            <a:avLst/>
          </a:prstGeom>
        </p:spPr>
      </p:pic>
      <p:pic>
        <p:nvPicPr>
          <p:cNvPr id="7" name="Picture 6" descr="A white and blue flyer with a clock and a picture of a building&#10;&#10;Description automatically generated">
            <a:extLst>
              <a:ext uri="{FF2B5EF4-FFF2-40B4-BE49-F238E27FC236}">
                <a16:creationId xmlns:a16="http://schemas.microsoft.com/office/drawing/2014/main" id="{D37881E9-243D-8FB1-B688-9BC2866D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782" y="844490"/>
            <a:ext cx="2943769" cy="3798566"/>
          </a:xfrm>
          <a:prstGeom prst="rect">
            <a:avLst/>
          </a:prstGeom>
        </p:spPr>
      </p:pic>
      <p:pic>
        <p:nvPicPr>
          <p:cNvPr id="9" name="Picture 8" descr="A person with a picture of his face&#10;&#10;Description automatically generated">
            <a:extLst>
              <a:ext uri="{FF2B5EF4-FFF2-40B4-BE49-F238E27FC236}">
                <a16:creationId xmlns:a16="http://schemas.microsoft.com/office/drawing/2014/main" id="{1B23B08C-08F7-D647-3229-C56C412D3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367" y="843831"/>
            <a:ext cx="2932063" cy="37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132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8152" y="88901"/>
            <a:ext cx="8887691" cy="544384"/>
          </a:xfrm>
          <a:prstGeom prst="rect">
            <a:avLst/>
          </a:prstGeom>
          <a:solidFill>
            <a:srgbClr val="24314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00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>
                <a:solidFill>
                  <a:schemeClr val="bg1"/>
                </a:solidFill>
                <a:latin typeface="Cambria Bold"/>
              </a:rPr>
              <a:t>Scholarship/Fellowship Endowment Best Practices</a:t>
            </a:r>
            <a:endParaRPr lang="en-US" sz="2400">
              <a:solidFill>
                <a:schemeClr val="bg1"/>
              </a:solidFill>
              <a:latin typeface="Cambria Bold" panose="020408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1E9A4-0501-36E0-16C2-F2FB3A6BC253}"/>
              </a:ext>
            </a:extLst>
          </p:cNvPr>
          <p:cNvSpPr txBox="1"/>
          <p:nvPr/>
        </p:nvSpPr>
        <p:spPr>
          <a:xfrm>
            <a:off x="4680335" y="1453162"/>
            <a:ext cx="4015478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Cambria   "/>
                <a:cs typeface="Arial"/>
              </a:rPr>
              <a:t>1. Timely Recipient Information Submission:</a:t>
            </a:r>
            <a:r>
              <a:rPr lang="en-US" sz="1400">
                <a:latin typeface="Cambria   "/>
                <a:cs typeface="Arial"/>
              </a:rPr>
              <a:t> Ensure recipient information is provided to the Advancement Office by the requested deadlines.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latin typeface="Cambria   "/>
              <a:cs typeface="Arial"/>
            </a:endParaRPr>
          </a:p>
          <a:p>
            <a:r>
              <a:rPr lang="en-US" sz="1400" b="1">
                <a:latin typeface="Cambria   "/>
                <a:cs typeface="Arial"/>
              </a:rPr>
              <a:t>2. Semi-Annual Chair/Director Cover Letters:</a:t>
            </a:r>
            <a:r>
              <a:rPr lang="en-US" sz="1400">
                <a:latin typeface="Cambria   "/>
                <a:cs typeface="Arial"/>
              </a:rPr>
              <a:t> Submit personalized Chair/Director cover letters twice a year to accompany donor packets.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>
              <a:latin typeface="Cambria   "/>
              <a:cs typeface="Arial"/>
            </a:endParaRPr>
          </a:p>
          <a:p>
            <a:r>
              <a:rPr lang="en-US" sz="1400" b="1">
                <a:latin typeface="Cambria   "/>
                <a:cs typeface="Arial"/>
              </a:rPr>
              <a:t>3. Enhance Donor Relationships: </a:t>
            </a:r>
          </a:p>
          <a:p>
            <a:r>
              <a:rPr lang="en-US" sz="1400">
                <a:latin typeface="Cambria   "/>
                <a:cs typeface="Arial"/>
              </a:rPr>
              <a:t>Reflect on your awarding process to identify opportunities for enhancing donor relationships and engagement. </a:t>
            </a:r>
          </a:p>
        </p:txBody>
      </p:sp>
      <p:pic>
        <p:nvPicPr>
          <p:cNvPr id="12" name="Picture 12" descr="Text&#10;&#10;Description automatically generated">
            <a:extLst>
              <a:ext uri="{FF2B5EF4-FFF2-40B4-BE49-F238E27FC236}">
                <a16:creationId xmlns:a16="http://schemas.microsoft.com/office/drawing/2014/main" id="{E7D96597-F391-5D9E-952F-8F992A530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46" y="1692559"/>
            <a:ext cx="3498273" cy="212814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58400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Back of people's heads and raised hands at corporate presentation with speaker and whiteboard out of focus in background"/>
          <p:cNvPicPr>
            <a:picLocks noChangeAspect="1"/>
          </p:cNvPicPr>
          <p:nvPr/>
        </p:nvPicPr>
        <p:blipFill>
          <a:blip r:embed="rId3"/>
          <a:srcRect l="22267" r="22267"/>
          <a:stretch/>
        </p:blipFill>
        <p:spPr>
          <a:xfrm>
            <a:off x="0" y="0"/>
            <a:ext cx="4286250" cy="51435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572000" y="3712750"/>
            <a:ext cx="4286250" cy="9525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3750"/>
              </a:lnSpc>
            </a:pPr>
            <a:r>
              <a:rPr lang="en-US" sz="3000" b="1" kern="0" spc="-24">
                <a:solidFill>
                  <a:srgbClr val="FFFFFF"/>
                </a:solidFill>
                <a:latin typeface="Cambria Bold" panose="02040803050406030204" pitchFamily="18" charset="0"/>
                <a:ea typeface="Cabinet Grotesk" pitchFamily="34" charset="-122"/>
                <a:cs typeface="Cabinet Grotesk" pitchFamily="34" charset="-120"/>
              </a:rPr>
              <a:t>What questions do you have?</a:t>
            </a:r>
            <a:endParaRPr lang="en-US" sz="3000">
              <a:latin typeface="Cambria Bold" panose="0204080305040603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17763" y="124691"/>
            <a:ext cx="8887691" cy="505691"/>
          </a:xfrm>
          <a:prstGeom prst="rect">
            <a:avLst/>
          </a:prstGeom>
          <a:solidFill>
            <a:srgbClr val="243142"/>
          </a:solidFill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640"/>
              </a:lnSpc>
            </a:pPr>
            <a:r>
              <a:rPr lang="en-US" sz="2400" b="1" kern="0" spc="-24">
                <a:solidFill>
                  <a:srgbClr val="FFF6FD"/>
                </a:solidFill>
                <a:latin typeface="Cambria Bold" panose="02040803050406030204" pitchFamily="18" charset="0"/>
                <a:ea typeface="Manrope" pitchFamily="34" charset="-122"/>
                <a:cs typeface="Manrope" pitchFamily="34" charset="-120"/>
              </a:rPr>
              <a:t>We need your help!</a:t>
            </a:r>
            <a:endParaRPr lang="en-US" sz="2400">
              <a:latin typeface="Cambria Bold" panose="020408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A4F31-28A7-36BC-7978-F4400708D0E0}"/>
              </a:ext>
            </a:extLst>
          </p:cNvPr>
          <p:cNvSpPr txBox="1"/>
          <p:nvPr/>
        </p:nvSpPr>
        <p:spPr>
          <a:xfrm>
            <a:off x="4204853" y="720512"/>
            <a:ext cx="4800601" cy="44513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buSzPts val="1000"/>
              <a:tabLst>
                <a:tab pos="342900" algn="l"/>
              </a:tabLst>
            </a:pPr>
            <a:r>
              <a:rPr lang="en-US" sz="155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Alumni tend to have the greatest affinity to their academic unit (You!)</a:t>
            </a:r>
            <a:endParaRPr lang="en-US" sz="1550" b="1" dirty="0">
              <a:solidFill>
                <a:schemeClr val="bg1"/>
              </a:solidFill>
              <a:latin typeface="Cambria"/>
              <a:ea typeface="Cambria"/>
              <a:cs typeface="Times New Roman" panose="02020603050405020304" pitchFamily="18" charset="0"/>
            </a:endParaRPr>
          </a:p>
          <a:p>
            <a:pPr marL="99695" indent="-213995">
              <a:lnSpc>
                <a:spcPct val="107000"/>
              </a:lnSpc>
              <a:spcAft>
                <a:spcPts val="600"/>
              </a:spcAft>
              <a:buSzPts val="1000"/>
              <a:buFont typeface="Arial" panose="05050102010706020507" pitchFamily="18" charset="2"/>
              <a:buChar char="•"/>
              <a:tabLst>
                <a:tab pos="685800" algn="l"/>
              </a:tabLst>
            </a:pPr>
            <a:r>
              <a:rPr lang="en-US" sz="1550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Request updated contact info when you communicate with them</a:t>
            </a:r>
          </a:p>
          <a:p>
            <a:pPr marL="99695" indent="-213995">
              <a:lnSpc>
                <a:spcPct val="107000"/>
              </a:lnSpc>
              <a:spcAft>
                <a:spcPts val="600"/>
              </a:spcAft>
              <a:buSzPts val="1000"/>
              <a:buFont typeface="Arial" panose="05050102010706020507" pitchFamily="18" charset="2"/>
              <a:buChar char="•"/>
              <a:tabLst>
                <a:tab pos="685800" algn="l"/>
              </a:tabLst>
            </a:pPr>
            <a:r>
              <a:rPr lang="en-US" sz="1550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Add a "share your story" feature to your website</a:t>
            </a:r>
          </a:p>
          <a:p>
            <a:pPr marL="99695" indent="-213995">
              <a:lnSpc>
                <a:spcPct val="107000"/>
              </a:lnSpc>
              <a:spcAft>
                <a:spcPts val="600"/>
              </a:spcAft>
              <a:buSzPts val="1000"/>
              <a:buFont typeface="Arial" panose="05050102010706020507" pitchFamily="18" charset="2"/>
              <a:buChar char="•"/>
              <a:tabLst>
                <a:tab pos="685800" algn="l"/>
              </a:tabLst>
            </a:pPr>
            <a:r>
              <a:rPr lang="en-US" sz="1550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Involve faculty members when reviewing alumni lists </a:t>
            </a:r>
          </a:p>
          <a:p>
            <a:pPr marL="99695" indent="-213995">
              <a:lnSpc>
                <a:spcPct val="107000"/>
              </a:lnSpc>
              <a:spcAft>
                <a:spcPts val="600"/>
              </a:spcAft>
              <a:buSzPts val="1000"/>
              <a:buFont typeface="Arial" panose="05050102010706020507" pitchFamily="18" charset="2"/>
              <a:buChar char="•"/>
              <a:tabLst>
                <a:tab pos="685800" algn="l"/>
              </a:tabLst>
            </a:pPr>
            <a:r>
              <a:rPr lang="en-US" sz="1550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Consider a link in your signature line to encourage updates</a:t>
            </a:r>
          </a:p>
          <a:p>
            <a:pPr>
              <a:lnSpc>
                <a:spcPct val="107000"/>
              </a:lnSpc>
              <a:spcAft>
                <a:spcPts val="600"/>
              </a:spcAft>
              <a:buSzPts val="1000"/>
              <a:tabLst>
                <a:tab pos="685800" algn="l"/>
              </a:tabLst>
            </a:pPr>
            <a:endParaRPr lang="en-US" sz="600" b="1" dirty="0">
              <a:solidFill>
                <a:schemeClr val="bg1"/>
              </a:solidFill>
              <a:latin typeface="Cambria"/>
              <a:ea typeface="Cambria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buSzPts val="1000"/>
              <a:tabLst>
                <a:tab pos="685800" algn="l"/>
              </a:tabLst>
            </a:pPr>
            <a:r>
              <a:rPr lang="en-US" sz="1550" b="1" dirty="0">
                <a:solidFill>
                  <a:schemeClr val="bg1"/>
                </a:solidFill>
                <a:latin typeface="Cambria"/>
                <a:ea typeface="Cambria"/>
                <a:cs typeface="Times New Roman"/>
              </a:rPr>
              <a:t>College of Arts and Sciences' Alumni Update Form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600"/>
              </a:spcAft>
              <a:buSzPts val="1000"/>
              <a:tabLst>
                <a:tab pos="685800" algn="l"/>
              </a:tabLst>
            </a:pPr>
            <a:r>
              <a:rPr lang="en-US" sz="1550" dirty="0">
                <a:solidFill>
                  <a:schemeClr val="bg1"/>
                </a:solidFill>
                <a:latin typeface="Cambria"/>
                <a:ea typeface="Cambria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https://college.indiana.edu/landing-pages/surveys/update-information.html</a:t>
            </a:r>
            <a:r>
              <a:rPr lang="en-US" sz="1550" dirty="0">
                <a:solidFill>
                  <a:schemeClr val="bg1"/>
                </a:solidFill>
                <a:latin typeface="Cambria"/>
                <a:ea typeface="Cambria"/>
                <a:cs typeface="+mn-lt"/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  <a:spcAft>
                <a:spcPts val="600"/>
              </a:spcAft>
              <a:buSzPts val="1000"/>
              <a:tabLst>
                <a:tab pos="685800" algn="l"/>
              </a:tabLst>
            </a:pPr>
            <a:endParaRPr lang="en-US" sz="600" dirty="0">
              <a:solidFill>
                <a:schemeClr val="bg1"/>
              </a:solidFill>
              <a:latin typeface="Cambria"/>
              <a:ea typeface="Cambria"/>
              <a:cs typeface="Calibri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6858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Cambria"/>
                <a:ea typeface="Cambria"/>
                <a:cs typeface="Calibri"/>
              </a:rPr>
              <a:t>IU Alumni Association</a:t>
            </a:r>
            <a:r>
              <a:rPr lang="en-US" sz="1600" dirty="0">
                <a:solidFill>
                  <a:schemeClr val="bg1"/>
                </a:solidFill>
                <a:latin typeface="Cambria"/>
                <a:ea typeface="Cambria"/>
                <a:cs typeface="Calibri"/>
              </a:rPr>
              <a:t>: </a:t>
            </a:r>
            <a:r>
              <a:rPr lang="en-US" sz="1600" dirty="0">
                <a:solidFill>
                  <a:schemeClr val="bg1"/>
                </a:solidFill>
                <a:latin typeface="Cambria"/>
                <a:ea typeface="Cambri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https://www.myiu.org/</a:t>
            </a:r>
            <a:r>
              <a:rPr lang="en-US" sz="1600" dirty="0">
                <a:solidFill>
                  <a:schemeClr val="bg1"/>
                </a:solidFill>
                <a:latin typeface="Cambria"/>
                <a:ea typeface="Cambria"/>
                <a:cs typeface="Calibri"/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updatemyinformation - Southern First Nations Secretariat">
            <a:extLst>
              <a:ext uri="{FF2B5EF4-FFF2-40B4-BE49-F238E27FC236}">
                <a16:creationId xmlns:a16="http://schemas.microsoft.com/office/drawing/2014/main" id="{F446B20F-B610-5BAA-FB83-B13A53CE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41" y="1456888"/>
            <a:ext cx="3054256" cy="222972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37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1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1127" y="828"/>
            <a:ext cx="4572000" cy="5143500"/>
          </a:xfrm>
          <a:prstGeom prst="roundRect">
            <a:avLst>
              <a:gd name="adj" fmla="val -20000"/>
            </a:avLst>
          </a:prstGeom>
          <a:solidFill>
            <a:srgbClr val="990000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2" descr="https://images.unsplash.com/photo-1526614180703-827d23e7c8f2?crop=entropy&amp;cs=tinysrgb&amp;fit=max&amp;fm=jpg&amp;ixid=M3wyMTIyMnwwfDF8c2VhcmNofDU0fHx3cml0ZSUyMGElMjB0aGFuayUyMHlvdSUyMGxldHRlcnxlbnwwfHx8fDE3MTA0NDY5NzV8MA&amp;ixlib=rb-4.0.3&amp;q=80&amp;w=1080"/>
          <p:cNvPicPr>
            <a:picLocks noChangeAspect="1"/>
          </p:cNvPicPr>
          <p:nvPr/>
        </p:nvPicPr>
        <p:blipFill>
          <a:blip r:embed="rId3"/>
          <a:srcRect t="2156" b="4146"/>
          <a:stretch/>
        </p:blipFill>
        <p:spPr>
          <a:xfrm>
            <a:off x="1167115" y="1171897"/>
            <a:ext cx="2238375" cy="2796776"/>
          </a:xfrm>
          <a:prstGeom prst="rect">
            <a:avLst/>
          </a:prstGeom>
          <a:effectLst>
            <a:outerShdw blurRad="406400" dist="50800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7" name="Text 1"/>
          <p:cNvSpPr/>
          <p:nvPr/>
        </p:nvSpPr>
        <p:spPr>
          <a:xfrm>
            <a:off x="4775468" y="2977116"/>
            <a:ext cx="4057382" cy="1392422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l">
              <a:lnSpc>
                <a:spcPts val="3300"/>
              </a:lnSpc>
            </a:pPr>
            <a:r>
              <a:rPr lang="en-US" sz="3000" b="1" kern="0" spc="-24">
                <a:solidFill>
                  <a:srgbClr val="FFF6FD"/>
                </a:solidFill>
                <a:latin typeface="Cambria Bold" panose="02040803050406030204" pitchFamily="18" charset="0"/>
                <a:ea typeface="Manrope" pitchFamily="34" charset="-122"/>
                <a:cs typeface="Manrope" pitchFamily="34" charset="-120"/>
              </a:rPr>
              <a:t>Expressing gratitude and showing appreciation to donors</a:t>
            </a:r>
            <a:endParaRPr lang="en-US" sz="3000">
              <a:latin typeface="Cambria Bold" panose="02040803050406030204" pitchFamily="18" charset="0"/>
            </a:endParaRPr>
          </a:p>
        </p:txBody>
      </p:sp>
      <p:sp>
        <p:nvSpPr>
          <p:cNvPr id="8" name="Text 2"/>
          <p:cNvSpPr/>
          <p:nvPr/>
        </p:nvSpPr>
        <p:spPr>
          <a:xfrm>
            <a:off x="4775468" y="478250"/>
            <a:ext cx="2348346" cy="180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031"/>
              </a:lnSpc>
            </a:pPr>
            <a:r>
              <a:rPr lang="en-US" sz="1000" b="1" kern="0" spc="240">
                <a:solidFill>
                  <a:srgbClr val="FFF6FD"/>
                </a:solidFill>
                <a:latin typeface="Cambria" panose="02040503050406030204" pitchFamily="18" charset="0"/>
                <a:ea typeface="Cambria" panose="02040503050406030204" pitchFamily="18" charset="0"/>
                <a:cs typeface="Lora" pitchFamily="34" charset="-120"/>
              </a:rPr>
              <a:t>DONOR ACKNOWLEDGMENT</a:t>
            </a:r>
            <a:endParaRPr lang="en-US" sz="1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077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17763" y="124691"/>
            <a:ext cx="8887691" cy="505691"/>
          </a:xfrm>
          <a:prstGeom prst="rect">
            <a:avLst/>
          </a:prstGeom>
          <a:solidFill>
            <a:srgbClr val="243142"/>
          </a:solidFill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640"/>
              </a:lnSpc>
            </a:pPr>
            <a:r>
              <a:rPr lang="en-US" sz="2400" b="1" kern="0" spc="-24">
                <a:solidFill>
                  <a:srgbClr val="FFF6FD"/>
                </a:solidFill>
                <a:latin typeface="Cambria Bold" panose="02040803050406030204" pitchFamily="18" charset="0"/>
                <a:ea typeface="Manrope" pitchFamily="34" charset="-122"/>
                <a:cs typeface="Manrope" pitchFamily="34" charset="-120"/>
              </a:rPr>
              <a:t>The Donor Acknowledgment Process: An Inside Look</a:t>
            </a:r>
            <a:endParaRPr lang="en-US" sz="2400">
              <a:latin typeface="Cambria Bold" panose="020408030504060302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4607313" y="1195913"/>
            <a:ext cx="4133916" cy="30712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90500" indent="-190500" algn="l">
              <a:lnSpc>
                <a:spcPts val="1688"/>
              </a:lnSpc>
              <a:buSzPct val="100000"/>
              <a:buFont typeface="+mj-lt"/>
              <a:buAutoNum type="arabicPeriod"/>
            </a:pPr>
            <a:r>
              <a:rPr lang="en-US" sz="1400" b="1">
                <a:solidFill>
                  <a:srgbClr val="FFF6FD"/>
                </a:solidFill>
                <a:latin typeface="Cambria  "/>
                <a:ea typeface="Söhne"/>
                <a:cs typeface="Söhne" pitchFamily="34" charset="-120"/>
              </a:rPr>
              <a:t>IU Foundation</a:t>
            </a:r>
            <a:endParaRPr lang="en-US" sz="1400">
              <a:latin typeface="Cambria  "/>
              <a:ea typeface="Söhne"/>
            </a:endParaRPr>
          </a:p>
          <a:p>
            <a:pPr algn="l">
              <a:lnSpc>
                <a:spcPts val="1688"/>
              </a:lnSpc>
              <a:buSzPct val="100000"/>
            </a:pPr>
            <a:r>
              <a:rPr lang="en-US" sz="1400">
                <a:solidFill>
                  <a:srgbClr val="FFF6FD"/>
                </a:solidFill>
                <a:latin typeface="Cambria  "/>
                <a:ea typeface="Manrope"/>
                <a:cs typeface="Manrope" pitchFamily="34" charset="-120"/>
              </a:rPr>
              <a:t>Ensures</a:t>
            </a:r>
            <a:r>
              <a:rPr lang="en-US" sz="1400" b="0">
                <a:solidFill>
                  <a:srgbClr val="FFF6FD"/>
                </a:solidFill>
                <a:latin typeface="Cambria  "/>
                <a:ea typeface="Manrope"/>
                <a:cs typeface="Manrope" pitchFamily="34" charset="-120"/>
              </a:rPr>
              <a:t> prompt acknowledgment, validating contributions and providing necessary receipt documentation.</a:t>
            </a:r>
          </a:p>
          <a:p>
            <a:pPr algn="l">
              <a:lnSpc>
                <a:spcPts val="1688"/>
              </a:lnSpc>
              <a:buSzPct val="100000"/>
            </a:pPr>
            <a:endParaRPr lang="en-US" sz="1400">
              <a:latin typeface="Cambria  "/>
            </a:endParaRPr>
          </a:p>
          <a:p>
            <a:pPr>
              <a:lnSpc>
                <a:spcPts val="1688"/>
              </a:lnSpc>
              <a:buSzPct val="100000"/>
            </a:pPr>
            <a:r>
              <a:rPr lang="en-US" sz="1400" b="1">
                <a:solidFill>
                  <a:srgbClr val="FFF6FD"/>
                </a:solidFill>
                <a:latin typeface="Cambria  "/>
                <a:ea typeface="Söhne"/>
                <a:cs typeface="Söhne" pitchFamily="34" charset="-120"/>
              </a:rPr>
              <a:t>2.   The College</a:t>
            </a:r>
            <a:endParaRPr lang="en-US" sz="1400">
              <a:latin typeface="Cambria  "/>
              <a:ea typeface="Söhne"/>
            </a:endParaRPr>
          </a:p>
          <a:p>
            <a:pPr algn="l">
              <a:lnSpc>
                <a:spcPts val="1688"/>
              </a:lnSpc>
              <a:buSzPct val="100000"/>
            </a:pPr>
            <a:r>
              <a:rPr lang="en-US" sz="1400" b="0">
                <a:solidFill>
                  <a:srgbClr val="FFF6FD"/>
                </a:solidFill>
                <a:latin typeface="Cambria  "/>
                <a:ea typeface="Söhne"/>
                <a:cs typeface="Söhne" pitchFamily="34" charset="-120"/>
              </a:rPr>
              <a:t>Personalized acknowledgments from the College's Executive Dean convey sincere appreciation for donors' support.</a:t>
            </a:r>
          </a:p>
          <a:p>
            <a:pPr algn="l">
              <a:lnSpc>
                <a:spcPts val="1688"/>
              </a:lnSpc>
              <a:buSzPct val="100000"/>
            </a:pPr>
            <a:endParaRPr lang="en-US" sz="1400">
              <a:latin typeface="Cambria  "/>
            </a:endParaRPr>
          </a:p>
          <a:p>
            <a:pPr>
              <a:lnSpc>
                <a:spcPts val="1688"/>
              </a:lnSpc>
              <a:buSzPct val="100000"/>
            </a:pPr>
            <a:r>
              <a:rPr lang="en-US" sz="1400" b="1">
                <a:solidFill>
                  <a:srgbClr val="FFF6FD"/>
                </a:solidFill>
                <a:latin typeface="Cambria  "/>
                <a:ea typeface="Söhne"/>
                <a:cs typeface="Söhne" pitchFamily="34" charset="-120"/>
              </a:rPr>
              <a:t>3.  Departments/Programs</a:t>
            </a:r>
            <a:endParaRPr lang="en-US" sz="1400">
              <a:latin typeface="Cambria  "/>
              <a:ea typeface="Söhne"/>
            </a:endParaRPr>
          </a:p>
          <a:p>
            <a:pPr algn="l">
              <a:lnSpc>
                <a:spcPts val="1688"/>
              </a:lnSpc>
              <a:buSzPct val="100000"/>
            </a:pPr>
            <a:r>
              <a:rPr lang="en-US" sz="1400" b="0">
                <a:solidFill>
                  <a:srgbClr val="FFF6FD"/>
                </a:solidFill>
                <a:latin typeface="Cambria  "/>
                <a:ea typeface="Söhne"/>
                <a:cs typeface="Söhne" pitchFamily="34" charset="-120"/>
              </a:rPr>
              <a:t>Direct acknowledgments from departments deepen the connection with donors and express gratitude for their designated support.</a:t>
            </a:r>
            <a:endParaRPr lang="en-US" sz="1400">
              <a:latin typeface="Cambria  "/>
              <a:ea typeface="Söhne"/>
            </a:endParaRPr>
          </a:p>
        </p:txBody>
      </p:sp>
      <p:pic>
        <p:nvPicPr>
          <p:cNvPr id="5" name="Image 0" descr="https://images.unsplash.com/photo-1586810165616-94c631fc2f79?crop=entropy&amp;cs=tinysrgb&amp;fit=max&amp;fm=jpg&amp;ixid=M3wyMTIyMnwwfDF8c2VhcmNofDIzfHxhcHByZWNpYXRpb258ZW58MHx8fHwxNzEwNDQ5NzA5fDA&amp;ixlib=rb-4.0.3&amp;q=80&amp;w=1080"/>
          <p:cNvPicPr>
            <a:picLocks noChangeAspect="1"/>
          </p:cNvPicPr>
          <p:nvPr/>
        </p:nvPicPr>
        <p:blipFill>
          <a:blip r:embed="rId3"/>
          <a:srcRect b="3146"/>
          <a:stretch/>
        </p:blipFill>
        <p:spPr>
          <a:xfrm>
            <a:off x="476250" y="1606581"/>
            <a:ext cx="3186329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6097749" y="1229201"/>
            <a:ext cx="2381250" cy="3129938"/>
          </a:xfrm>
          <a:prstGeom prst="roundRect">
            <a:avLst>
              <a:gd name="adj" fmla="val -38400"/>
            </a:avLst>
          </a:prstGeom>
          <a:solidFill>
            <a:srgbClr val="FFF6FD"/>
          </a:solidFill>
          <a:ln/>
          <a:effectLst>
            <a:outerShdw blurRad="2540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1"/>
          <p:cNvSpPr/>
          <p:nvPr/>
        </p:nvSpPr>
        <p:spPr>
          <a:xfrm>
            <a:off x="3386120" y="1229201"/>
            <a:ext cx="2381250" cy="3129938"/>
          </a:xfrm>
          <a:prstGeom prst="roundRect">
            <a:avLst>
              <a:gd name="adj" fmla="val -38400"/>
            </a:avLst>
          </a:prstGeom>
          <a:solidFill>
            <a:srgbClr val="FFF6FD"/>
          </a:solidFill>
          <a:ln/>
          <a:effectLst>
            <a:outerShdw blurRad="2540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7" name="Image 2" descr="https://pitch-assets-ccb95893-de3f-4266-973c-20049231b248.s3.eu-west-1.amazonaws.com/ea23f2cf-b448-41ca-b3a3-d7491edd7bbc?pitch-bytes=1379019&amp;pitch-content-type=image%2Fpng"/>
          <p:cNvPicPr>
            <a:picLocks noChangeAspect="1"/>
          </p:cNvPicPr>
          <p:nvPr/>
        </p:nvPicPr>
        <p:blipFill>
          <a:blip r:embed="rId3"/>
          <a:srcRect t="5005" b="1251"/>
          <a:stretch/>
        </p:blipFill>
        <p:spPr>
          <a:xfrm>
            <a:off x="6183509" y="1327341"/>
            <a:ext cx="2190750" cy="2053694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674491" y="1229201"/>
            <a:ext cx="2381250" cy="3129938"/>
          </a:xfrm>
          <a:prstGeom prst="roundRect">
            <a:avLst>
              <a:gd name="adj" fmla="val -38400"/>
            </a:avLst>
          </a:prstGeom>
          <a:solidFill>
            <a:srgbClr val="FFF6FD"/>
          </a:solidFill>
          <a:ln/>
          <a:effectLst>
            <a:outerShdw blurRad="254000" dist="25400" dir="5400000" algn="bl" rotWithShape="0">
              <a:srgbClr val="000000">
                <a:alpha val="10000"/>
              </a:srgbClr>
            </a:outerShdw>
          </a:effectLst>
        </p:spPr>
        <p:txBody>
          <a:bodyPr wrap="square" lIns="132292" tIns="369507" rIns="132292" bIns="369507" rtlCol="0" anchor="ctr"/>
          <a:lstStyle/>
          <a:p>
            <a:pPr algn="ctr">
              <a:lnSpc>
                <a:spcPts val="1688"/>
              </a:lnSpc>
            </a:pPr>
            <a:endParaRPr lang="en-US" sz="1125"/>
          </a:p>
        </p:txBody>
      </p:sp>
      <p:pic>
        <p:nvPicPr>
          <p:cNvPr id="9" name="Image 3" descr="https://pitch-assets-ccb95893-de3f-4266-973c-20049231b248.s3.eu-west-1.amazonaws.com/8e6fdc91-2e43-435e-9a56-5111f5c82e73?pitch-bytes=1586571&amp;pitch-content-type=image%2Fpng"/>
          <p:cNvPicPr>
            <a:picLocks noChangeAspect="1"/>
          </p:cNvPicPr>
          <p:nvPr/>
        </p:nvPicPr>
        <p:blipFill>
          <a:blip r:embed="rId4"/>
          <a:srcRect t="695" b="5446"/>
          <a:stretch/>
        </p:blipFill>
        <p:spPr>
          <a:xfrm>
            <a:off x="769741" y="1328516"/>
            <a:ext cx="2190750" cy="2056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766009" y="3550471"/>
            <a:ext cx="2190751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8"/>
              </a:lnSpc>
            </a:pPr>
            <a:r>
              <a:rPr lang="en-US" sz="1100" b="1">
                <a:solidFill>
                  <a:srgbClr val="243142"/>
                </a:solidFill>
                <a:latin typeface="Cambria  "/>
                <a:ea typeface="Manrope" pitchFamily="34" charset="-122"/>
                <a:cs typeface="Manrope" pitchFamily="34" charset="-120"/>
              </a:rPr>
              <a:t>Ann Bunjan</a:t>
            </a:r>
            <a:endParaRPr lang="en-US" sz="1125" b="1">
              <a:latin typeface="Cambria  "/>
            </a:endParaRPr>
          </a:p>
          <a:p>
            <a:pPr algn="ctr">
              <a:lnSpc>
                <a:spcPts val="1688"/>
              </a:lnSpc>
            </a:pPr>
            <a:r>
              <a:rPr lang="en-US" sz="1100" b="0">
                <a:solidFill>
                  <a:srgbClr val="243142"/>
                </a:solidFill>
                <a:latin typeface="Cambria  "/>
                <a:ea typeface="Manrope" pitchFamily="34" charset="-122"/>
                <a:cs typeface="Manrope" pitchFamily="34" charset="-120"/>
              </a:rPr>
              <a:t>Manager, Acknowledgements </a:t>
            </a:r>
          </a:p>
          <a:p>
            <a:pPr algn="ctr">
              <a:lnSpc>
                <a:spcPts val="1688"/>
              </a:lnSpc>
            </a:pPr>
            <a:r>
              <a:rPr lang="en-US" sz="1100" b="0">
                <a:solidFill>
                  <a:srgbClr val="243142"/>
                </a:solidFill>
                <a:latin typeface="Cambria  "/>
                <a:ea typeface="Manrope" pitchFamily="34" charset="-122"/>
                <a:cs typeface="Manrope" pitchFamily="34" charset="-120"/>
              </a:rPr>
              <a:t>and Reporting</a:t>
            </a:r>
            <a:endParaRPr lang="en-US" sz="1125">
              <a:latin typeface="Cambria  "/>
            </a:endParaRPr>
          </a:p>
        </p:txBody>
      </p:sp>
      <p:sp>
        <p:nvSpPr>
          <p:cNvPr id="11" name="Text 4"/>
          <p:cNvSpPr/>
          <p:nvPr/>
        </p:nvSpPr>
        <p:spPr>
          <a:xfrm>
            <a:off x="3478669" y="3548513"/>
            <a:ext cx="2186661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8"/>
              </a:lnSpc>
            </a:pPr>
            <a:r>
              <a:rPr lang="en-US" sz="1100" b="1">
                <a:solidFill>
                  <a:srgbClr val="243142"/>
                </a:solidFill>
                <a:latin typeface="Cambria  "/>
                <a:ea typeface="Manrope" pitchFamily="34" charset="-122"/>
                <a:cs typeface="Manrope" pitchFamily="34" charset="-120"/>
              </a:rPr>
              <a:t>Hannah Hirsch</a:t>
            </a:r>
            <a:endParaRPr lang="en-US" sz="1125" b="1">
              <a:latin typeface="Cambria  "/>
            </a:endParaRPr>
          </a:p>
          <a:p>
            <a:pPr algn="ctr">
              <a:lnSpc>
                <a:spcPts val="1688"/>
              </a:lnSpc>
            </a:pPr>
            <a:r>
              <a:rPr lang="en-US" sz="1100" b="0">
                <a:solidFill>
                  <a:srgbClr val="243142"/>
                </a:solidFill>
                <a:latin typeface="Cambria  "/>
                <a:ea typeface="Manrope" pitchFamily="34" charset="-122"/>
                <a:cs typeface="Manrope" pitchFamily="34" charset="-120"/>
              </a:rPr>
              <a:t>Manager, Stewardship Officers</a:t>
            </a:r>
            <a:endParaRPr lang="en-US" sz="1125">
              <a:latin typeface="Cambria  "/>
            </a:endParaRPr>
          </a:p>
        </p:txBody>
      </p:sp>
      <p:sp>
        <p:nvSpPr>
          <p:cNvPr id="12" name="Text 5"/>
          <p:cNvSpPr/>
          <p:nvPr/>
        </p:nvSpPr>
        <p:spPr>
          <a:xfrm>
            <a:off x="6203399" y="3551734"/>
            <a:ext cx="2188254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688"/>
              </a:lnSpc>
            </a:pPr>
            <a:r>
              <a:rPr lang="en-US" sz="1100" b="1">
                <a:solidFill>
                  <a:srgbClr val="243142"/>
                </a:solidFill>
                <a:latin typeface="Cambria  "/>
                <a:ea typeface="Manrope" pitchFamily="34" charset="-122"/>
                <a:cs typeface="Manrope" pitchFamily="34" charset="-120"/>
              </a:rPr>
              <a:t>Rachel Barrett</a:t>
            </a:r>
            <a:endParaRPr lang="en-US" sz="1125" b="1">
              <a:latin typeface="Cambria  "/>
            </a:endParaRPr>
          </a:p>
          <a:p>
            <a:pPr algn="ctr">
              <a:lnSpc>
                <a:spcPts val="1688"/>
              </a:lnSpc>
            </a:pPr>
            <a:r>
              <a:rPr lang="en-US" sz="1100" b="0">
                <a:solidFill>
                  <a:srgbClr val="243142"/>
                </a:solidFill>
                <a:latin typeface="Cambria  "/>
                <a:ea typeface="Manrope" pitchFamily="34" charset="-122"/>
                <a:cs typeface="Manrope" pitchFamily="34" charset="-120"/>
              </a:rPr>
              <a:t>Stewardship Officer</a:t>
            </a:r>
            <a:endParaRPr lang="en-US" sz="1125">
              <a:latin typeface="Cambria  "/>
            </a:endParaRPr>
          </a:p>
        </p:txBody>
      </p:sp>
      <p:sp>
        <p:nvSpPr>
          <p:cNvPr id="13" name="Text 6"/>
          <p:cNvSpPr/>
          <p:nvPr/>
        </p:nvSpPr>
        <p:spPr>
          <a:xfrm>
            <a:off x="117764" y="122057"/>
            <a:ext cx="8908472" cy="504600"/>
          </a:xfrm>
          <a:prstGeom prst="rect">
            <a:avLst/>
          </a:prstGeom>
          <a:solidFill>
            <a:srgbClr val="243142"/>
          </a:solidFill>
          <a:ln/>
        </p:spPr>
        <p:txBody>
          <a:bodyPr wrap="square" lIns="0" tIns="0" rIns="0" bIns="0" rtlCol="0" anchor="ctr"/>
          <a:lstStyle/>
          <a:p>
            <a:pPr algn="ctr">
              <a:lnSpc>
                <a:spcPts val="3300"/>
              </a:lnSpc>
            </a:pPr>
            <a:r>
              <a:rPr lang="en-US" sz="3000" b="1" kern="0" spc="-24">
                <a:solidFill>
                  <a:srgbClr val="FFF6FD"/>
                </a:solidFill>
                <a:latin typeface="Cambria Bold" panose="02040803050406030204" pitchFamily="18" charset="0"/>
                <a:ea typeface="Manrope" pitchFamily="34" charset="-122"/>
                <a:cs typeface="Manrope" pitchFamily="34" charset="-120"/>
              </a:rPr>
              <a:t>IU Foundation Donor Relations Team</a:t>
            </a:r>
            <a:endParaRPr lang="en-US" sz="3000">
              <a:latin typeface="Cambria Bold" panose="02040803050406030204" pitchFamily="18" charset="0"/>
            </a:endParaRPr>
          </a:p>
        </p:txBody>
      </p:sp>
      <p:pic>
        <p:nvPicPr>
          <p:cNvPr id="14" name="Image 4" descr="https://pitch-assets-ccb95893-de3f-4266-973c-20049231b248.s3.eu-west-1.amazonaws.com/13ae42fd-f593-4454-a71c-f7d6afffe22d?pitch-bytes=1346912&amp;pitch-content-type=image%2Fpng"/>
          <p:cNvPicPr>
            <a:picLocks noChangeAspect="1"/>
          </p:cNvPicPr>
          <p:nvPr/>
        </p:nvPicPr>
        <p:blipFill>
          <a:blip r:embed="rId5"/>
          <a:srcRect t="2956" b="2956"/>
          <a:stretch/>
        </p:blipFill>
        <p:spPr>
          <a:xfrm>
            <a:off x="3478669" y="1323635"/>
            <a:ext cx="2186661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72753-59A1-3144-A8B8-5CAC7D0A0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2886" y="1808236"/>
            <a:ext cx="7442236" cy="1827065"/>
          </a:xfrm>
        </p:spPr>
        <p:txBody>
          <a:bodyPr vert="horz" lIns="68580" tIns="34290" rIns="68580" bIns="34290" rtlCol="0" anchor="t">
            <a:normAutofit/>
          </a:bodyPr>
          <a:lstStyle/>
          <a:p>
            <a:pPr algn="l"/>
            <a:endParaRPr lang="en-US" sz="2400"/>
          </a:p>
          <a:p>
            <a:pPr algn="l"/>
            <a:r>
              <a:rPr lang="en-US" sz="4050">
                <a:latin typeface="BentonSans Regular"/>
              </a:rPr>
              <a:t>IUF Donor Relations</a:t>
            </a:r>
          </a:p>
          <a:p>
            <a:pPr algn="l"/>
            <a:r>
              <a:rPr lang="en-US" sz="4050">
                <a:latin typeface="BentonSans Regular"/>
              </a:rPr>
              <a:t>Acknowledgement Process</a:t>
            </a:r>
          </a:p>
        </p:txBody>
      </p:sp>
    </p:spTree>
    <p:extLst>
      <p:ext uri="{BB962C8B-B14F-4D97-AF65-F5344CB8AC3E}">
        <p14:creationId xmlns:p14="http://schemas.microsoft.com/office/powerpoint/2010/main" val="3548429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DB1E3AE-9CE4-E546-BB38-A249DE330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8971" y="600248"/>
            <a:ext cx="5537598" cy="439340"/>
          </a:xfrm>
        </p:spPr>
        <p:txBody>
          <a:bodyPr>
            <a:noAutofit/>
          </a:bodyPr>
          <a:lstStyle/>
          <a:p>
            <a:r>
              <a:rPr lang="en-US" sz="3000">
                <a:latin typeface="BentonSans Black" panose="02000503000000020004" pitchFamily="2" charset="77"/>
              </a:rPr>
              <a:t>What we do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B2A028F-6654-4B90-B43D-1FE5345E7D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075" y="1342753"/>
            <a:ext cx="7815263" cy="3393554"/>
          </a:xfrm>
        </p:spPr>
        <p:txBody>
          <a:bodyPr>
            <a:normAutofit/>
          </a:bodyPr>
          <a:lstStyle/>
          <a:p>
            <a:r>
              <a:rPr lang="en-US" sz="3000">
                <a:latin typeface="BentonSans Regular" panose="0200050402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IU Foundation Donor Relations team strives to ensure that donors experience extraordinary, personalized, and meaningful interactions with Indiana University that reinforce the impact of their generosity and foster long-term engagement and investment. </a:t>
            </a:r>
          </a:p>
          <a:p>
            <a:endParaRPr lang="en-US" sz="1800">
              <a:solidFill>
                <a:schemeClr val="tx1"/>
              </a:solidFill>
              <a:ea typeface="BentonSans Book" charset="0"/>
              <a:cs typeface="BentonSans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573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926981-3ba4-42b9-b56b-8f06b9e18d28">
      <UserInfo>
        <DisplayName>Cloe, Vanessa L</DisplayName>
        <AccountId>33</AccountId>
        <AccountType/>
      </UserInfo>
      <UserInfo>
        <DisplayName>Wilson, Bailey T</DisplayName>
        <AccountId>395</AccountId>
        <AccountType/>
      </UserInfo>
    </SharedWithUsers>
    <lcf76f155ced4ddcb4097134ff3c332f xmlns="24681445-9ca9-4a36-b159-b02bc8296462">
      <Terms xmlns="http://schemas.microsoft.com/office/infopath/2007/PartnerControls"/>
    </lcf76f155ced4ddcb4097134ff3c332f>
    <TaxCatchAll xmlns="7a926981-3ba4-42b9-b56b-8f06b9e18d2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912A35AF8C8D44ADB99907CEA42DFB" ma:contentTypeVersion="18" ma:contentTypeDescription="Create a new document." ma:contentTypeScope="" ma:versionID="e2c6b7adccfb3a9d2e6de340ac67121e">
  <xsd:schema xmlns:xsd="http://www.w3.org/2001/XMLSchema" xmlns:xs="http://www.w3.org/2001/XMLSchema" xmlns:p="http://schemas.microsoft.com/office/2006/metadata/properties" xmlns:ns2="24681445-9ca9-4a36-b159-b02bc8296462" xmlns:ns3="7a926981-3ba4-42b9-b56b-8f06b9e18d28" targetNamespace="http://schemas.microsoft.com/office/2006/metadata/properties" ma:root="true" ma:fieldsID="b36e76ca9cde0d76e48ec4c33aba5ec0" ns2:_="" ns3:_="">
    <xsd:import namespace="24681445-9ca9-4a36-b159-b02bc8296462"/>
    <xsd:import namespace="7a926981-3ba4-42b9-b56b-8f06b9e18d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81445-9ca9-4a36-b159-b02bc8296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eec0a79-46cb-4568-9b1b-2d720bd320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926981-3ba4-42b9-b56b-8f06b9e18d2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ca34f-045f-40b0-a16c-9e426e4c3196}" ma:internalName="TaxCatchAll" ma:showField="CatchAllData" ma:web="7a926981-3ba4-42b9-b56b-8f06b9e18d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126D35-0410-4797-801F-3E7472F235DA}">
  <ds:schemaRefs>
    <ds:schemaRef ds:uri="http://purl.org/dc/dcmitype/"/>
    <ds:schemaRef ds:uri="7a926981-3ba4-42b9-b56b-8f06b9e18d28"/>
    <ds:schemaRef ds:uri="24681445-9ca9-4a36-b159-b02bc8296462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0425660D-9F52-494A-8EFF-9C5B0E903A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009063-861E-435A-B4F6-87545B677C29}">
  <ds:schemaRefs>
    <ds:schemaRef ds:uri="24681445-9ca9-4a36-b159-b02bc8296462"/>
    <ds:schemaRef ds:uri="7a926981-3ba4-42b9-b56b-8f06b9e18d2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1485</Words>
  <Application>Microsoft Office PowerPoint</Application>
  <PresentationFormat>On-screen Show (16:9)</PresentationFormat>
  <Paragraphs>273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Arial</vt:lpstr>
      <vt:lpstr>Average</vt:lpstr>
      <vt:lpstr>BentonSans Black</vt:lpstr>
      <vt:lpstr>BentonSans Medium</vt:lpstr>
      <vt:lpstr>BentonSans Regular</vt:lpstr>
      <vt:lpstr>BentonSansCond Regular</vt:lpstr>
      <vt:lpstr>Calibri</vt:lpstr>
      <vt:lpstr>Calibri Light</vt:lpstr>
      <vt:lpstr>Cambria</vt:lpstr>
      <vt:lpstr>Cambria  </vt:lpstr>
      <vt:lpstr>Cambria   </vt:lpstr>
      <vt:lpstr>Cambria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Balancing Scale and Personalization</vt:lpstr>
      <vt:lpstr>PowerPoint Presentation</vt:lpstr>
      <vt:lpstr>PowerPoint Presentation</vt:lpstr>
      <vt:lpstr>Tailored digital design featuring an optional personalized message from the Executive Dean</vt:lpstr>
      <vt:lpstr>Weekly Acknowledgment Postcard ($999 and below)</vt:lpstr>
      <vt:lpstr>Bi-weekly Acknowledgment Card ($1,000 and above)</vt:lpstr>
      <vt:lpstr>First-Time Donor </vt:lpstr>
      <vt:lpstr>First-Time Donor 30 Day Check-in </vt:lpstr>
      <vt:lpstr>First-Time Donor 1 Year Anniversary</vt:lpstr>
      <vt:lpstr>PowerPoint Presentation</vt:lpstr>
      <vt:lpstr>PowerPoint Presentation</vt:lpstr>
      <vt:lpstr>Scholarship and Fellowship Reporting Timeline</vt:lpstr>
      <vt:lpstr>PowerPoint Presentation</vt:lpstr>
      <vt:lpstr>PowerPoint Presentation</vt:lpstr>
      <vt:lpstr>Scholarship and Fellowship Cover Letters</vt:lpstr>
      <vt:lpstr>Collecting the Data</vt:lpstr>
      <vt:lpstr>Scholarship and Fellowship Recipient Letters</vt:lpstr>
      <vt:lpstr>Scholarship/Fellowship Endowment Best Practices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✨AI · Donor Reporting: Impact that Lasts</dc:title>
  <dc:subject>PptxGenJS Presentation</dc:subject>
  <dc:creator>Pitch Software GmbH</dc:creator>
  <cp:lastModifiedBy>Wilson, Bailey T</cp:lastModifiedBy>
  <cp:revision>22</cp:revision>
  <dcterms:created xsi:type="dcterms:W3CDTF">2024-03-14T21:07:17Z</dcterms:created>
  <dcterms:modified xsi:type="dcterms:W3CDTF">2024-06-13T15:45:32Z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0x01010060912A35AF8C8D44ADB99907CEA42DFB</vt:lpwstr>
  </property>
  <property fmtid="{D5CDD505-2E9C-101B-9397-08002B2CF9AE}" pid="3" name="MediaServiceImageTags">
    <vt:lpwstr/>
  </property>
</Properties>
</file>